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tags/tag37.xml" ContentType="application/vnd.openxmlformats-officedocument.presentationml.tags+xml"/>
  <Override PartName="/ppt/notesSlides/notesSlide12.xml" ContentType="application/vnd.openxmlformats-officedocument.presentationml.notesSlide+xml"/>
  <Override PartName="/ppt/tags/tag3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3.xml" ContentType="application/vnd.openxmlformats-officedocument.presentationml.tags+xml"/>
  <Override PartName="/ppt/notesSlides/notesSlide21.xml" ContentType="application/vnd.openxmlformats-officedocument.presentationml.notesSlide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tags/tag46.xml" ContentType="application/vnd.openxmlformats-officedocument.presentationml.tags+xml"/>
  <Override PartName="/ppt/notesSlides/notesSlide24.xml" ContentType="application/vnd.openxmlformats-officedocument.presentationml.notesSlide+xml"/>
  <Override PartName="/ppt/tags/tag47.xml" ContentType="application/vnd.openxmlformats-officedocument.presentationml.tags+xml"/>
  <Override PartName="/ppt/notesSlides/notesSlide25.xml" ContentType="application/vnd.openxmlformats-officedocument.presentationml.notesSlide+xml"/>
  <Override PartName="/ppt/tags/tag48.xml" ContentType="application/vnd.openxmlformats-officedocument.presentationml.tags+xml"/>
  <Override PartName="/ppt/notesSlides/notesSlide26.xml" ContentType="application/vnd.openxmlformats-officedocument.presentationml.notesSlide+xml"/>
  <Override PartName="/ppt/tags/tag49.xml" ContentType="application/vnd.openxmlformats-officedocument.presentationml.tags+xml"/>
  <Override PartName="/ppt/notesSlides/notesSlide27.xml" ContentType="application/vnd.openxmlformats-officedocument.presentationml.notesSlide+xml"/>
  <Override PartName="/ppt/tags/tag50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30" r:id="rId2"/>
    <p:sldId id="443" r:id="rId3"/>
    <p:sldId id="400" r:id="rId4"/>
    <p:sldId id="431" r:id="rId5"/>
    <p:sldId id="432" r:id="rId6"/>
    <p:sldId id="899" r:id="rId7"/>
    <p:sldId id="900" r:id="rId8"/>
    <p:sldId id="901" r:id="rId9"/>
    <p:sldId id="886" r:id="rId10"/>
    <p:sldId id="887" r:id="rId11"/>
    <p:sldId id="888" r:id="rId12"/>
    <p:sldId id="889" r:id="rId13"/>
    <p:sldId id="892" r:id="rId14"/>
    <p:sldId id="898" r:id="rId15"/>
    <p:sldId id="884" r:id="rId16"/>
    <p:sldId id="885" r:id="rId17"/>
    <p:sldId id="891" r:id="rId18"/>
    <p:sldId id="358" r:id="rId19"/>
    <p:sldId id="896" r:id="rId20"/>
    <p:sldId id="897" r:id="rId21"/>
    <p:sldId id="895" r:id="rId22"/>
    <p:sldId id="894" r:id="rId23"/>
    <p:sldId id="1588" r:id="rId24"/>
    <p:sldId id="427" r:id="rId25"/>
    <p:sldId id="504" r:id="rId26"/>
    <p:sldId id="883" r:id="rId27"/>
    <p:sldId id="345" r:id="rId28"/>
    <p:sldId id="448" r:id="rId29"/>
  </p:sldIdLst>
  <p:sldSz cx="12192000" cy="6858000"/>
  <p:notesSz cx="6858000" cy="9144000"/>
  <p:custDataLst>
    <p:tags r:id="rId32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8F0790-03DC-480E-9EAC-501E0A337582}">
          <p14:sldIdLst>
            <p14:sldId id="430"/>
            <p14:sldId id="443"/>
            <p14:sldId id="400"/>
          </p14:sldIdLst>
        </p14:section>
        <p14:section name="Section 1" id="{11C7A189-8556-4494-9DD7-C7CDF38B7228}">
          <p14:sldIdLst>
            <p14:sldId id="431"/>
            <p14:sldId id="432"/>
            <p14:sldId id="899"/>
            <p14:sldId id="900"/>
            <p14:sldId id="901"/>
            <p14:sldId id="886"/>
            <p14:sldId id="887"/>
            <p14:sldId id="888"/>
            <p14:sldId id="889"/>
            <p14:sldId id="892"/>
            <p14:sldId id="898"/>
          </p14:sldIdLst>
        </p14:section>
        <p14:section name="Section 2" id="{49C47C4D-7879-46BB-B1C8-842AAB73D04C}">
          <p14:sldIdLst>
            <p14:sldId id="884"/>
            <p14:sldId id="885"/>
            <p14:sldId id="891"/>
            <p14:sldId id="358"/>
            <p14:sldId id="896"/>
            <p14:sldId id="897"/>
            <p14:sldId id="895"/>
            <p14:sldId id="894"/>
            <p14:sldId id="1588"/>
            <p14:sldId id="427"/>
            <p14:sldId id="504"/>
          </p14:sldIdLst>
        </p14:section>
        <p14:section name="Module wrap-up" id="{1F8D6422-8363-4F5F-B5F8-4908AEC568EE}">
          <p14:sldIdLst>
            <p14:sldId id="883"/>
            <p14:sldId id="345"/>
            <p14:sldId id="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shii, June" initials="YJ" lastIdx="22" clrIdx="0">
    <p:extLst>
      <p:ext uri="{19B8F6BF-5375-455C-9EA6-DF929625EA0E}">
        <p15:presenceInfo xmlns:p15="http://schemas.microsoft.com/office/powerpoint/2012/main" userId="S-1-5-21-1407069837-2091007605-538272213-30032476" providerId="AD"/>
      </p:ext>
    </p:extLst>
  </p:cmAuthor>
  <p:cmAuthor id="2" name="David Mohr" initials="DM" lastIdx="9" clrIdx="1">
    <p:extLst>
      <p:ext uri="{19B8F6BF-5375-455C-9EA6-DF929625EA0E}">
        <p15:presenceInfo xmlns:p15="http://schemas.microsoft.com/office/powerpoint/2012/main" userId="David Mohr" providerId="None"/>
      </p:ext>
    </p:extLst>
  </p:cmAuthor>
  <p:cmAuthor id="3" name="Harris, Melissa" initials="HM" lastIdx="2" clrIdx="2">
    <p:extLst>
      <p:ext uri="{19B8F6BF-5375-455C-9EA6-DF929625EA0E}">
        <p15:presenceInfo xmlns:p15="http://schemas.microsoft.com/office/powerpoint/2012/main" userId="S-1-5-21-1407069837-2091007605-538272213-25781389" providerId="AD"/>
      </p:ext>
    </p:extLst>
  </p:cmAuthor>
  <p:cmAuthor id="4" name="Karthik Nagaraj" initials="KN" lastIdx="1" clrIdx="3">
    <p:extLst>
      <p:ext uri="{19B8F6BF-5375-455C-9EA6-DF929625EA0E}">
        <p15:presenceInfo xmlns:p15="http://schemas.microsoft.com/office/powerpoint/2012/main" userId="Karthik Nagaraj" providerId="None"/>
      </p:ext>
    </p:extLst>
  </p:cmAuthor>
  <p:cmAuthor id="5" name="Charrette, Jen" initials="CJ" lastIdx="1" clrIdx="4">
    <p:extLst>
      <p:ext uri="{19B8F6BF-5375-455C-9EA6-DF929625EA0E}">
        <p15:presenceInfo xmlns:p15="http://schemas.microsoft.com/office/powerpoint/2012/main" userId="Charrette, J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5E7"/>
    <a:srgbClr val="16966D"/>
    <a:srgbClr val="4E24A7"/>
    <a:srgbClr val="E817E4"/>
    <a:srgbClr val="FE5496"/>
    <a:srgbClr val="B3EB5B"/>
    <a:srgbClr val="FF9B29"/>
    <a:srgbClr val="535B63"/>
    <a:srgbClr val="31C1B3"/>
    <a:srgbClr val="222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9869" autoAdjust="0"/>
    <p:restoredTop sz="72876" autoAdjust="0"/>
  </p:normalViewPr>
  <p:slideViewPr>
    <p:cSldViewPr snapToGrid="0" snapToObjects="1" showGuides="1">
      <p:cViewPr varScale="1">
        <p:scale>
          <a:sx n="50" d="100"/>
          <a:sy n="50" d="100"/>
        </p:scale>
        <p:origin x="1480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14058"/>
    </p:cViewPr>
  </p:sorterViewPr>
  <p:notesViewPr>
    <p:cSldViewPr snapToGrid="0" snapToObjects="1" showGuides="1">
      <p:cViewPr varScale="1">
        <p:scale>
          <a:sx n="52" d="100"/>
          <a:sy n="52" d="100"/>
        </p:scale>
        <p:origin x="268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A624B0-90F9-634D-B088-BAF914AB7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50255-9A44-5141-A14B-0AFB2414AD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 smtClean="0"/>
              <a:t>11/27/2020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B1F18-ED24-9E49-9F0B-B6FD6B22F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807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 smtClean="0"/>
              <a:t>11/27/2020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050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ws.training/SessionSearch?pageNumber=1&amp;courseId=10006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ws.amazon.com/training/course-descriptions/exam-readiness-intensive-workshop-aws-certified-solutions-architect-associate/" TargetMode="External"/><Relationship Id="rId4" Type="http://schemas.openxmlformats.org/officeDocument/2006/relationships/hyperlink" Target="https://www.aws.training/Details/Curriculum?id=20685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trainin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itepaper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1.awsstatic.com/whitepapers/architecture/AWS-Cost-Optimization-Pillar.pdf" TargetMode="External"/><Relationship Id="rId3" Type="http://schemas.openxmlformats.org/officeDocument/2006/relationships/hyperlink" Target="https://d1.awsstatic.com/whitepapers/architecture/AWS_Well-Architected_Framework.pdf" TargetMode="External"/><Relationship Id="rId7" Type="http://schemas.openxmlformats.org/officeDocument/2006/relationships/hyperlink" Target="https://d1.awsstatic.com/whitepapers/architecture/AWS-Performance-Efficiency-Pillar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1.awsstatic.com/whitepapers/architecture/AWS-Reliability-Pillar.pdf" TargetMode="External"/><Relationship Id="rId5" Type="http://schemas.openxmlformats.org/officeDocument/2006/relationships/hyperlink" Target="https://d1.awsstatic.com/whitepapers/architecture/AWS-Operational-Excellence-Pillar.pdf" TargetMode="External"/><Relationship Id="rId4" Type="http://schemas.openxmlformats.org/officeDocument/2006/relationships/hyperlink" Target="https://d1.awsstatic.com/whitepapers/architecture/AWS-Security-Pillar.pdf" TargetMode="External"/><Relationship Id="rId9" Type="http://schemas.openxmlformats.org/officeDocument/2006/relationships/hyperlink" Target="https://aws.amazon.com/architecture/well-architected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faq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his-is-my-architecture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rofessional-services/CAF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raining/self-paced-labs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quickstar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getting-started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training-and-certification/docs-sa-assoc/AWS-Certified-Solutions-Architect-Associate_Exam-Guide.pd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training-and-certification/docs-sa-assoc/AWS-Certified-Solutions-Architect-Associate_Exam-Guide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training-and-certification/docs-sa-assoc/AWS-Certified-Solutions-Architect-Associate_Exam-Guide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training-and-certification/docs-sa-assoc/AWS-Certified-Solutions-Architect-Associate_Exam-Guide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training-and-certification/docs-sa-assoc/AWS-Certified-Solutions-Architect-Associate_Exam-Guide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1.awsstatic.com/training-and-certification/docs-sa-assoc/AWS-Certified-Solutions-Architect-Associate_Sample-Questions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Bem-vindo ao Módulo 15: Conquistar a certificação.</a:t>
            </a:r>
          </a:p>
        </p:txBody>
      </p:sp>
    </p:spTree>
    <p:extLst>
      <p:ext uri="{BB962C8B-B14F-4D97-AF65-F5344CB8AC3E}">
        <p14:creationId xmlns:p14="http://schemas.microsoft.com/office/powerpoint/2010/main" val="1736860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AWS também oferece o treinamento de </a:t>
            </a:r>
            <a:r>
              <a:rPr lang="pt-BR" i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preparação para o exame: AWS Certified Solutions Architect – Associate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no formato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presencial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e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/>
              </a:rPr>
              <a:t>digital gratuito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Esse treinamento ajuda você a se preparar para o exame AWS Certification. A AWS desenvolve o treinamento para que o conteúdo esteja atualizado com as melhores práticas mais recentes. O treinamento ensina você a interpretar as perguntas do exame e organizar o tempo de estudo. Ele também inclui uma revisão com perguntas simuladas do exame sobre cada tópico. Ele ensina a interpretar os conceitos que são testados para que você possa eliminar mais facilmente as respostas incorretas.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Há também um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5"/>
              </a:rPr>
              <a:t>workshop intensivo de preparação para o exame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de cinco dias, ministrado por instrutor, que ajuda a você a se preparar.</a:t>
            </a:r>
          </a:p>
        </p:txBody>
      </p:sp>
    </p:spTree>
    <p:extLst>
      <p:ext uri="{BB962C8B-B14F-4D97-AF65-F5344CB8AC3E}">
        <p14:creationId xmlns:p14="http://schemas.microsoft.com/office/powerpoint/2010/main" val="2685351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Quando estiver pronto, você poderá se inscrever para fazer um simulado no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Treinamento da AWS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O simulado complementa o guia do exame e ajuda você a testar seus conhecimentos antes de fazer o exame final.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24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É uma boa ideia ampliar seu conhecimento técnico com a leitura de whitepapers e de outros conteúdos técnicos. A AWS, os analistas independentes e os parceiros da Rede de parceiros da AWS (APN) criam muitos desses recursos úteis.</a:t>
            </a:r>
          </a:p>
          <a:p>
            <a:pPr rtl="0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Você encontra whitepapers, guias técnicos, material de referência e diagramas de arquitetura no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site de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whitepapers e guias da AWS.</a:t>
            </a:r>
          </a:p>
        </p:txBody>
      </p:sp>
    </p:spTree>
    <p:extLst>
      <p:ext uri="{BB962C8B-B14F-4D97-AF65-F5344CB8AC3E}">
        <p14:creationId xmlns:p14="http://schemas.microsoft.com/office/powerpoint/2010/main" val="1032378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Para se preparar para o exame AWS Certified Solutions Architect – Associate, dedique um tempo para ler os whitepapers da AWS Well-Architected Framework e cada um dos pilares: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Estrutura de trabalho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/>
              </a:rPr>
              <a:t>Pilar Segurança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5"/>
              </a:rPr>
              <a:t>Pilar Excelência operacional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6"/>
              </a:rPr>
              <a:t>Pilar Confiabilidade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7"/>
              </a:rPr>
              <a:t>Pilar Eficiência de performance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8"/>
              </a:rPr>
              <a:t>Pilar Otimização de custos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Você também encontra links para esses whitepapers no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9"/>
              </a:rPr>
              <a:t>site do AWS Well-Architected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além de outros recursos.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534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Navegue até as </a:t>
            </a:r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perguntas frequentes técnicas e de produtos</a:t>
            </a:r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para saber quais são as perguntas e os problemas mais comuns.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Leia as seguintes perguntas frequentes: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Elastic Compute Cloud (Amazon EC2)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Simple Storage Service (Amazon S3)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Virtual Private Cloud (Amazon VPC)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Route 53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Relational Database Service (Amazon RDS)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Simple Queue Service (Amazon SQS)</a:t>
            </a:r>
          </a:p>
        </p:txBody>
      </p:sp>
    </p:spTree>
    <p:extLst>
      <p:ext uri="{BB962C8B-B14F-4D97-AF65-F5344CB8AC3E}">
        <p14:creationId xmlns:p14="http://schemas.microsoft.com/office/powerpoint/2010/main" val="1185881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Apresentação da seção 2: Recursos adicionais.</a:t>
            </a:r>
          </a:p>
        </p:txBody>
      </p:sp>
    </p:spTree>
    <p:extLst>
      <p:ext uri="{BB962C8B-B14F-4D97-AF65-F5344CB8AC3E}">
        <p14:creationId xmlns:p14="http://schemas.microsoft.com/office/powerpoint/2010/main" val="3516835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Você encontra guias do usuário, guias do desenvolvedor, referências, tutoriais e projetos de API, SDKs e toolkits, além de vários outros recursos gerais, na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documentação da AWS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 guias do desenvolvedor de serviço da AWS incluem uma seção </a:t>
            </a:r>
            <a:r>
              <a:rPr lang="pt-BR" i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Conceitos básicos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 tutoriais passo a passo para você se familiarizar com os serviços.</a:t>
            </a:r>
          </a:p>
        </p:txBody>
      </p:sp>
    </p:spTree>
    <p:extLst>
      <p:ext uri="{BB962C8B-B14F-4D97-AF65-F5344CB8AC3E}">
        <p14:creationId xmlns:p14="http://schemas.microsoft.com/office/powerpoint/2010/main" val="1121000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This is My Architecture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é uma série de vídeos que ajuda você a conhecer as arquiteturas de nuvem inovadoras que os parceiros da APN e os clientes desenvolveram.</a:t>
            </a:r>
          </a:p>
        </p:txBody>
      </p:sp>
    </p:spTree>
    <p:extLst>
      <p:ext uri="{BB962C8B-B14F-4D97-AF65-F5344CB8AC3E}">
        <p14:creationId xmlns:p14="http://schemas.microsoft.com/office/powerpoint/2010/main" val="2042225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98607"/>
          </a:xfrm>
        </p:spPr>
        <p:txBody>
          <a:bodyPr rtlCol="0"/>
          <a:lstStyle/>
          <a:p>
            <a:pPr rtl="0"/>
            <a:r>
              <a:rPr lang="pt-BR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jornada de adoção da nuvem de cada organização é única. No entanto, para que qualquer organização migre com êxito seu portfólio de TI para a nuvem, três elementos (pessoas, processos e tecnologia) devem estar alinhados. Os líderes de negócios e de tecnologia de uma organização devem saber o estado atual da organização, o estado pretendido e a transição necessária para alcançá-lo. Desta forma, eles poderão definir metas e criar processos para a equipe.</a:t>
            </a:r>
          </a:p>
          <a:p>
            <a:pPr rtl="0"/>
            <a:endParaRPr lang="en-US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 AWS Cloud Adoption Framework (</a:t>
            </a: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AWS CAF</a:t>
            </a:r>
            <a:r>
              <a:rPr lang="pt-BR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 oferece orientações e melhores práticas para ajudar as organizações a identificar lacunas de habilidades e processos. Ele também ajuda as organizações a criar uma abordagem abrangente de computação em nuvem, em toda a organização e durante todo o ciclo de vida de TI, para acelerar a adoção bem-sucedida da nuvem.</a:t>
            </a:r>
            <a:endParaRPr lang="en-US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rtl="0"/>
            <a:endParaRPr lang="en-US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 nível mais alto, o AWS CAF organiza orientações em seis áreas de foco, chamadas </a:t>
            </a:r>
            <a:r>
              <a:rPr lang="pt-BR" i="1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perspectivas</a:t>
            </a:r>
            <a:r>
              <a:rPr lang="pt-BR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As perspectivas abrangem pessoas, processos e tecnologia. Cada perspectiva consiste em um conjunto de </a:t>
            </a:r>
            <a:r>
              <a:rPr lang="pt-BR" i="1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habilidades</a:t>
            </a:r>
            <a:r>
              <a:rPr lang="pt-BR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que inclui responsabilidades distintas assumidas ou gerenciadas pelas partes interessadas com funções relacionadas.</a:t>
            </a:r>
            <a:endParaRPr lang="en-US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rtl="0"/>
            <a:endParaRPr lang="en-US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rtl="0"/>
            <a:r>
              <a:rPr lang="pt-BR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 habilidades de cada perspectiva são usadas para identificar quais áreas de uma organização exigem atenção. Ao identificar as lacunas, é possível criar fluxos de trabalho prescritivos que auxiliam na jornada bem-sucedida para a nuvem.</a:t>
            </a:r>
          </a:p>
        </p:txBody>
      </p:sp>
    </p:spTree>
    <p:extLst>
      <p:ext uri="{BB962C8B-B14F-4D97-AF65-F5344CB8AC3E}">
        <p14:creationId xmlns:p14="http://schemas.microsoft.com/office/powerpoint/2010/main" val="226162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Quando você está se preparando para o exame AWS Certification, é importante lembrar que nada substitui a experiência prática. </a:t>
            </a:r>
            <a:r>
              <a:rPr lang="pt-BR" sz="1100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Antes de fazer um exame AWS Certification, a AWS recomenda que você tenha uma experiência prática com produtos e serviços relevantes da AWS. A AWS oferece vários recursos para ajudá-lo a obter essa experiência prática com os serviços da AWS.</a:t>
            </a:r>
          </a:p>
        </p:txBody>
      </p:sp>
    </p:spTree>
    <p:extLst>
      <p:ext uri="{BB962C8B-B14F-4D97-AF65-F5344CB8AC3E}">
        <p14:creationId xmlns:p14="http://schemas.microsoft.com/office/powerpoint/2010/main" val="18697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Este módulo inclui as seguintes seções:</a:t>
            </a:r>
          </a:p>
          <a:p>
            <a:pPr rtl="0"/>
            <a:endParaRPr lang="en-US" sz="110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28600" indent="-228600" rtl="0">
              <a:buFont typeface="+mj-lt"/>
              <a:buAutoNum type="arabicPeriod"/>
            </a:pPr>
            <a:r>
              <a:rPr lang="pt-BR" sz="1100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Recursos do exame de certificação</a:t>
            </a:r>
          </a:p>
          <a:p>
            <a:pPr marL="228600" indent="-228600" rtl="0">
              <a:buFont typeface="+mj-lt"/>
              <a:buAutoNum type="arabicPeriod"/>
            </a:pPr>
            <a:r>
              <a:rPr lang="pt-BR" sz="1100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Recursos adicionais</a:t>
            </a:r>
          </a:p>
        </p:txBody>
      </p:sp>
    </p:spTree>
    <p:extLst>
      <p:ext uri="{BB962C8B-B14F-4D97-AF65-F5344CB8AC3E}">
        <p14:creationId xmlns:p14="http://schemas.microsoft.com/office/powerpoint/2010/main" val="3317600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 laboratórios autoguiados são uma maneira de você adquirir prática com os serviços da AWS e os cenários de nuvem reais em um ambiente ativo da AWS.</a:t>
            </a:r>
          </a:p>
          <a:p>
            <a:pPr rtl="0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rtl="0"/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Você pode:</a:t>
            </a:r>
          </a:p>
          <a:p>
            <a:pPr rtl="0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Fazer um laboratório individual para familiarizar-se com um serviço da AWS.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Seguir uma jornada de aprendizado para percorrer uma sequência de laboratórios e aprender a trabalhar com os serviços da AWS relacionados. Ao concluir uma jornada, você receberá um distintivo, que poderá ser adicionado ao seu currículo, site ou perfil do LinkedIn.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Para obter mais informações sobre os laboratórios autoguiados, consulte o </a:t>
            </a:r>
            <a:r>
              <a:rPr lang="pt-BR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site dos</a:t>
            </a: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laboratórios autoguiados.</a:t>
            </a:r>
          </a:p>
        </p:txBody>
      </p:sp>
    </p:spTree>
    <p:extLst>
      <p:ext uri="{BB962C8B-B14F-4D97-AF65-F5344CB8AC3E}">
        <p14:creationId xmlns:p14="http://schemas.microsoft.com/office/powerpoint/2010/main" val="3829511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pt-BR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 arquitetos e parceiros de soluções da AWS criam Quick Starts para ajudá-lo a implantar tecnologias reconhecidas na AWS. Essas tecnologias se baseiam nas melhores práticas da AWS de segurança e alta disponibilidade. Esses aceleradores reduzem centenas de procedimentos manuais a poucas etapas, o que permite criar rapidamente um ambiente de produção e começar a usá-lo de imediato.</a:t>
            </a:r>
          </a:p>
          <a:p>
            <a:pPr rtl="0"/>
            <a:endParaRPr lang="en-US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rtl="0"/>
            <a:r>
              <a:rPr lang="pt-BR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Cada Quick Start inclui modelos do AWS CloudFormation que automatizam a implantação e um guia que explica a arquitetura e apresenta instruções passo a passo de implantação.</a:t>
            </a:r>
          </a:p>
          <a:p>
            <a:pPr rtl="0"/>
            <a:endParaRPr lang="en-US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rtl="0"/>
            <a:r>
              <a:rPr lang="pt-BR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Para obter mais informações, consulte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AWS Quick Starts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  <a:endParaRPr lang="en-US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10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Os tutoriais práticos e os caminhos de aprendizagem de conceitos básicos</a:t>
            </a:r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ajudam você a compreender os fundamentos da AWS e começar a criar na AWS com rapidez.</a:t>
            </a:r>
          </a:p>
        </p:txBody>
      </p:sp>
    </p:spTree>
    <p:extLst>
      <p:ext uri="{BB962C8B-B14F-4D97-AF65-F5344CB8AC3E}">
        <p14:creationId xmlns:p14="http://schemas.microsoft.com/office/powerpoint/2010/main" val="1769830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 projeto de conclusão de curso é uma maneira de colocar em prática o conhecimento que você desenvolveu no curso em um cenário do mundo real. Ao concluir e documentar o trabalho de conclusão, você terá um ativo que poderá adicionar ao seu portfólio profissional para oportunidades futuras.</a:t>
            </a:r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919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 requisitos para o projeto de conclusão de curso são:</a:t>
            </a:r>
          </a:p>
          <a:p>
            <a:pPr rtl="0"/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28600" indent="-228600" rtl="0">
              <a:buFont typeface="+mj-lt"/>
              <a:buAutoNum type="arabicPeriod"/>
            </a:pPr>
            <a:r>
              <a:rPr lang="pt-BR" sz="1100" b="0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Oferecer hospedagem segura do banco de dados MySQL</a:t>
            </a:r>
            <a:endParaRPr lang="en-US" sz="1100" b="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28600" indent="-228600" rtl="0">
              <a:buFont typeface="+mj-lt"/>
              <a:buAutoNum type="arabicPeriod"/>
            </a:pPr>
            <a:r>
              <a:rPr lang="pt-BR" sz="1100" b="0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Conceder acesso seguro a um usuário administrativo</a:t>
            </a:r>
            <a:endParaRPr lang="en-US" sz="1100" b="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28600" indent="-228600" rtl="0">
              <a:buFont typeface="+mj-lt"/>
              <a:buAutoNum type="arabicPeriod"/>
            </a:pPr>
            <a:r>
              <a:rPr lang="pt-BR" sz="1100" b="0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Conceder acesso anônimo a usuários da Web</a:t>
            </a:r>
            <a:endParaRPr lang="en-US" sz="1100" b="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28600" indent="-228600" rtl="0">
              <a:buFont typeface="+mj-lt"/>
              <a:buAutoNum type="arabicPeriod"/>
            </a:pPr>
            <a:r>
              <a:rPr lang="pt-BR" sz="1100" b="0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Executar o site em uma instância t2.small do EC2 e conceder acesso SSH (Secure Shell) aos administradores</a:t>
            </a:r>
            <a:endParaRPr lang="en-US" sz="1100" b="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28600" indent="-228600" rtl="0">
              <a:buFont typeface="+mj-lt"/>
              <a:buAutoNum type="arabicPeriod"/>
            </a:pPr>
            <a:r>
              <a:rPr lang="pt-BR" sz="1100" b="0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Fornecer alta disponibilidade ao site por meio de um balanceador de carga</a:t>
            </a:r>
            <a:endParaRPr lang="en-US" sz="1100" b="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28600" indent="-228600" rtl="0">
              <a:buFont typeface="+mj-lt"/>
              <a:buAutoNum type="arabicPeriod"/>
            </a:pPr>
            <a:r>
              <a:rPr lang="pt-BR" sz="1100" b="0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Armazenar informações de conexão do banco de dados no AWS Systems Manager Parameter Store</a:t>
            </a:r>
            <a:endParaRPr lang="en-US" sz="1100" b="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28600" indent="-228600" rtl="0">
              <a:buFont typeface="+mj-lt"/>
              <a:buAutoNum type="arabicPeriod"/>
            </a:pPr>
            <a:r>
              <a:rPr lang="pt-BR" sz="1100" b="0" kern="120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Oferecer escalabilidade automática que usa um modelo de execução</a:t>
            </a:r>
            <a:endParaRPr lang="en-US" sz="1100" b="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64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384635"/>
          </a:xfrm>
        </p:spPr>
        <p:txBody>
          <a:bodyPr rtlCol="0"/>
          <a:lstStyle/>
          <a:p>
            <a:pPr rtl="0"/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Para o projeto de conclusão de curso, uma série de recursos estão disponíveis para você. O diagrama mostra os recursos que você encontrará ao fazer login no ambiente de desenvolvimento. O ambiente de desenvolvimento é configurado para manter os recursos entre as sessões. Cada sessão dura 10 horas. Além dos recursos da AWS, você tem acesso a um arquivo .zip, que contém o código PHP do site, e um arquivo de despejo do MySQL, que contém os dados a serem armazenados no banco de dados.</a:t>
            </a:r>
            <a:endParaRPr lang="en-US" sz="1100" b="0" baseline="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670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Agora é hora de analisar o módulo.</a:t>
            </a:r>
          </a:p>
        </p:txBody>
      </p:sp>
    </p:spTree>
    <p:extLst>
      <p:ext uri="{BB962C8B-B14F-4D97-AF65-F5344CB8AC3E}">
        <p14:creationId xmlns:p14="http://schemas.microsoft.com/office/powerpoint/2010/main" val="22354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 resumo, neste módulo você aprendeu a:</a:t>
            </a:r>
          </a:p>
          <a:p>
            <a:pPr rtl="0"/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Identificar como se preparar para o exame AWS Certified Solutions Architect - Associate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Identificar onde encontrar recursos</a:t>
            </a:r>
          </a:p>
          <a:p>
            <a:pPr marL="0" lvl="0" indent="0" rtl="0">
              <a:buFont typeface="Arial" panose="020B0604020202020204" pitchFamily="34" charset="0"/>
              <a:buNone/>
            </a:pPr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44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Agradecemos por concluir este módulo.</a:t>
            </a:r>
          </a:p>
        </p:txBody>
      </p:sp>
    </p:spTree>
    <p:extLst>
      <p:ext uri="{BB962C8B-B14F-4D97-AF65-F5344CB8AC3E}">
        <p14:creationId xmlns:p14="http://schemas.microsoft.com/office/powerpoint/2010/main" val="132693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Ao final deste módulo, você deverá ser capaz de:</a:t>
            </a:r>
          </a:p>
          <a:p>
            <a:pPr rtl="0"/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Identificar como se preparar para o exame AWS Certified Solutions Architect - Associate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Identificar onde encontrar recursos</a:t>
            </a:r>
          </a:p>
        </p:txBody>
      </p:sp>
    </p:spTree>
    <p:extLst>
      <p:ext uri="{BB962C8B-B14F-4D97-AF65-F5344CB8AC3E}">
        <p14:creationId xmlns:p14="http://schemas.microsoft.com/office/powerpoint/2010/main" val="345656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Apresentação da seção 1: Recursos do exame de certificação.</a:t>
            </a:r>
          </a:p>
        </p:txBody>
      </p:sp>
    </p:spTree>
    <p:extLst>
      <p:ext uri="{BB962C8B-B14F-4D97-AF65-F5344CB8AC3E}">
        <p14:creationId xmlns:p14="http://schemas.microsoft.com/office/powerpoint/2010/main" val="1890654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 domínio 1 do exame AWS Certified Solutions Architect – Associate é </a:t>
            </a:r>
            <a:r>
              <a:rPr lang="pt-BR" i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Projetar arquiteturas resilientes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Ele representa 30% do exame e abrange os seguintes objetivos:</a:t>
            </a:r>
          </a:p>
          <a:p>
            <a:pPr rtl="0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1.1 Projetar uma solução de arquitetura multicamadas</a:t>
            </a:r>
          </a:p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1.2 Projetar arquiteturas altamente disponíveis e/ou tolerantes a falhas</a:t>
            </a:r>
          </a:p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1.3 Projetar mecanismos de desacoplamento por meio dos serviços da AWS</a:t>
            </a:r>
          </a:p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1.4 Escolher o armazenamento resiliente adequado</a:t>
            </a:r>
          </a:p>
          <a:p>
            <a:pPr rtl="0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Essas informações estão disponíveis no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guia do exame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1062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 domínio 2 do exame AWS Certified Solutions Architect – Associate é </a:t>
            </a:r>
            <a:r>
              <a:rPr lang="pt-BR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Projetar arquiteturas de alta performance</a:t>
            </a: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Ele representa 28% do exame e abrange os seguintes objetivos:</a:t>
            </a:r>
          </a:p>
          <a:p>
            <a:pPr rtl="0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rtl="0">
              <a:buNone/>
            </a:pP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2.1 Identificar soluções de computação elásticas e escaláveis para uma carga de trabalho</a:t>
            </a:r>
          </a:p>
          <a:p>
            <a:pPr marL="0" indent="0" rtl="0">
              <a:buNone/>
            </a:pP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2.2 Selecionar soluções de armazenamento escaláveis e de alta performance para uma carga de trabalho</a:t>
            </a:r>
          </a:p>
          <a:p>
            <a:pPr marL="0" indent="0" rtl="0">
              <a:buNone/>
            </a:pP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2.3 Selecionar soluções de redes de alta performance para uma carga de trabalho</a:t>
            </a:r>
          </a:p>
          <a:p>
            <a:pPr marL="0" indent="0" rtl="0">
              <a:buNone/>
            </a:pP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2.4 Escolher soluções de banco de dados de alta performance para uma carga de trabalho</a:t>
            </a:r>
          </a:p>
          <a:p>
            <a:pPr rtl="0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Essas informações estão disponíveis no </a:t>
            </a: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guia do exame</a:t>
            </a: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877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 domínio 3 do exame AWS Certified Solutions Architect – Associate é </a:t>
            </a:r>
            <a:r>
              <a:rPr lang="pt-BR" i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Projetar aplicações e arquiteturas seguras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Ele representa 24% do exame e abrange os seguintes objetivos:</a:t>
            </a:r>
          </a:p>
          <a:p>
            <a:pPr rtl="0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3.1 Projetar o acesso seguro aos recursos da AWS</a:t>
            </a:r>
          </a:p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3.2 Projetar camadas seguras de aplicações</a:t>
            </a:r>
          </a:p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3.3 Selecionar as opções de segurança de dados apropriadas</a:t>
            </a:r>
          </a:p>
          <a:p>
            <a:pPr rtl="0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Essas informações estão disponíveis no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guia do exame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697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 domínio 4 do exame AWS Certified Solutions Architect – Associate é </a:t>
            </a:r>
            <a:r>
              <a:rPr lang="pt-BR" i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Projetar arquiteturas com otimização de custos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Ele representa 18% do exame e abrange os seguintes objetivos:</a:t>
            </a:r>
          </a:p>
          <a:p>
            <a:pPr rtl="0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4.1 Identificar soluções econômicas de armazenamento</a:t>
            </a:r>
          </a:p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4.2 Identificar serviços econômicos de computação e banco de dados</a:t>
            </a:r>
          </a:p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4.3 Projetar arquiteturas de rede com otimização de custos</a:t>
            </a:r>
          </a:p>
          <a:p>
            <a:pPr rtl="0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Essas informações estão disponíveis no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guia do exame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644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Leia o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guia do exame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que apresenta o esquema de conteúdo e o público-alvo do exame de certificação.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Faça uma autoavaliação para identificar as suas lacunas de conhecimentos ou competências. A AWS oferece 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/>
              </a:rPr>
              <a:t>perguntas simuladas</a:t>
            </a: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para o exame AWS Certified Solutions Architect – Associate.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0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3AF6D-2BEF-7049-86B4-BA8E93A54A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1023" y="-47919"/>
            <a:ext cx="12361762" cy="6958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C9937-4309-1345-9FFE-12A8DD2FC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1098" y="6089839"/>
            <a:ext cx="1772656" cy="449073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84EADBC-1FCF-4148-AFB8-F0370FE66B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2554356"/>
            <a:ext cx="8059738" cy="488498"/>
          </a:xfrm>
        </p:spPr>
        <p:txBody>
          <a:bodyPr rtlCol="0">
            <a:normAutofit/>
          </a:bodyPr>
          <a:lstStyle>
            <a:lvl1pPr marL="0" indent="0">
              <a:buNone/>
              <a:defRPr sz="2000" b="0" spc="3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11353800" cy="474119"/>
          </a:xfrm>
        </p:spPr>
        <p:txBody>
          <a:bodyPr rtlCol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3185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EC45EB5-28C4-4544-A323-D73218CA93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4CDEF-A244-5649-B243-5BDF609659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5"/>
            <a:ext cx="1772656" cy="4490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0127-ED7F-7C41-B530-EB0C6E8B5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528175"/>
            <a:ext cx="11353800" cy="4648788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</a:lstStyle>
          <a:p>
            <a:pPr lvl="0" rtl="0"/>
            <a:r>
              <a:rPr lang="pt-BR"/>
              <a:t>; Syntax Test file for 68k Assembly code</a:t>
            </a:r>
          </a:p>
          <a:p>
            <a:pPr lvl="0" rtl="0"/>
            <a:r>
              <a:rPr lang="pt-BR"/>
              <a:t>; Some comments about this file</a:t>
            </a:r>
          </a:p>
          <a:p>
            <a:pPr lvl="0" rtl="0"/>
            <a:r>
              <a:rPr lang="pt-BR"/>
              <a:t>.D0 00000000</a:t>
            </a:r>
          </a:p>
          <a:p>
            <a:pPr lvl="0" rtl="0"/>
            <a:r>
              <a:rPr lang="pt-BR"/>
              <a:t>MS 2100 00000002</a:t>
            </a:r>
          </a:p>
          <a:p>
            <a:pPr lvl="0" rtl="0"/>
            <a:r>
              <a:rPr lang="pt-BR"/>
              <a:t>MM 2000;DI</a:t>
            </a:r>
          </a:p>
          <a:p>
            <a:pPr lvl="0" rtl="0"/>
            <a:r>
              <a:rPr lang="pt-BR"/>
              <a:t>LEA.L $002100,A1</a:t>
            </a:r>
          </a:p>
          <a:p>
            <a:pPr lvl="0" rtl="0"/>
            <a:r>
              <a:rPr lang="pt-BR"/>
              <a:t>MOVE.L #2,-(A1)</a:t>
            </a:r>
          </a:p>
          <a:p>
            <a:pPr lvl="0" rtl="0"/>
            <a:r>
              <a:rPr lang="pt-BR"/>
              <a:t>BSR $00002050</a:t>
            </a:r>
          </a:p>
          <a:p>
            <a:pPr lvl="0" rtl="0"/>
            <a:r>
              <a:rPr lang="pt-BR"/>
              <a:t>MM 2050;DI</a:t>
            </a:r>
          </a:p>
          <a:p>
            <a:pPr lvl="0" rtl="0"/>
            <a:r>
              <a:rPr lang="pt-BR"/>
              <a:t>MOVE.L (A1)+,D1</a:t>
            </a:r>
          </a:p>
          <a:p>
            <a:pPr lvl="0" rtl="0"/>
            <a:r>
              <a:rPr lang="pt-BR"/>
              <a:t>MOVE.L (A1),D2</a:t>
            </a:r>
          </a:p>
          <a:p>
            <a:pPr lvl="0" rtl="0"/>
            <a:r>
              <a:rPr lang="pt-BR"/>
              <a:t>ADD.L D1,D2</a:t>
            </a:r>
          </a:p>
          <a:p>
            <a:pPr lvl="0" rtl="0"/>
            <a:r>
              <a:rPr lang="pt-BR"/>
              <a:t>MOVE.L D2,D0</a:t>
            </a:r>
          </a:p>
          <a:p>
            <a:pPr lvl="0" rtl="0"/>
            <a:r>
              <a:rPr lang="pt-BR"/>
              <a:t>RTS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E8EE179-7D32-EC44-9957-395A214B62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D8A33-23FE-0C4F-9E8F-25B4C5AE7E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95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50FA4A-B00E-C044-8FFB-45BB9BA4C7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9C5B5F-9EDC-CD4D-BA0B-49411FD1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5"/>
            <a:ext cx="1772656" cy="44907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B2B80-1B59-A143-BE75-CCD366DF7C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528175"/>
            <a:ext cx="5504688" cy="4648788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; Syntax Test file for 68k Assembly code</a:t>
            </a:r>
          </a:p>
          <a:p>
            <a:pPr lvl="0" rtl="0"/>
            <a:r>
              <a:rPr lang="pt-BR"/>
              <a:t>; Some comments about this file</a:t>
            </a:r>
          </a:p>
          <a:p>
            <a:pPr lvl="0" rtl="0"/>
            <a:r>
              <a:rPr lang="pt-BR"/>
              <a:t>.D0 00000000</a:t>
            </a:r>
          </a:p>
          <a:p>
            <a:pPr lvl="0" rtl="0"/>
            <a:r>
              <a:rPr lang="pt-BR"/>
              <a:t>MS 2100 00000002</a:t>
            </a:r>
          </a:p>
          <a:p>
            <a:pPr lvl="0" rtl="0"/>
            <a:r>
              <a:rPr lang="pt-BR"/>
              <a:t>MM 2000;DI</a:t>
            </a:r>
          </a:p>
          <a:p>
            <a:pPr lvl="0" rtl="0"/>
            <a:r>
              <a:rPr lang="pt-BR"/>
              <a:t>LEA.L $002100,A1</a:t>
            </a:r>
          </a:p>
          <a:p>
            <a:pPr lvl="0" rtl="0"/>
            <a:r>
              <a:rPr lang="pt-BR"/>
              <a:t>MOVE.L #2,-(A1)</a:t>
            </a:r>
          </a:p>
          <a:p>
            <a:pPr lvl="0" rtl="0"/>
            <a:r>
              <a:rPr lang="pt-BR"/>
              <a:t>BSR $00002050</a:t>
            </a:r>
          </a:p>
          <a:p>
            <a:pPr lvl="0" rtl="0"/>
            <a:r>
              <a:rPr lang="pt-BR"/>
              <a:t>MM 2050;DI</a:t>
            </a:r>
          </a:p>
          <a:p>
            <a:pPr lvl="0" rtl="0"/>
            <a:r>
              <a:rPr lang="pt-BR"/>
              <a:t>MOVE.L (A1)+,D1</a:t>
            </a:r>
          </a:p>
          <a:p>
            <a:pPr lvl="0" rtl="0"/>
            <a:r>
              <a:rPr lang="pt-BR"/>
              <a:t>MOVE.L (A1),D2</a:t>
            </a:r>
          </a:p>
          <a:p>
            <a:pPr lvl="0" rtl="0"/>
            <a:r>
              <a:rPr lang="pt-BR"/>
              <a:t>ADD.L D1,D2</a:t>
            </a:r>
          </a:p>
          <a:p>
            <a:pPr lvl="0" rtl="0"/>
            <a:r>
              <a:rPr lang="pt-BR"/>
              <a:t>MOVE.L D2,D0</a:t>
            </a:r>
          </a:p>
          <a:p>
            <a:pPr lvl="0" rtl="0"/>
            <a:r>
              <a:rPr lang="pt-BR"/>
              <a:t>RTS</a:t>
            </a:r>
          </a:p>
          <a:p>
            <a:pPr lvl="0" rt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73890F-7993-BE4F-83AC-886113878E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46312" y="1524228"/>
            <a:ext cx="5504688" cy="4648788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; Syntax Test file for 68k Assembly code</a:t>
            </a:r>
          </a:p>
          <a:p>
            <a:pPr lvl="0" rtl="0"/>
            <a:r>
              <a:rPr lang="pt-BR"/>
              <a:t>; Some comments about this file</a:t>
            </a:r>
          </a:p>
          <a:p>
            <a:pPr lvl="0" rtl="0"/>
            <a:r>
              <a:rPr lang="pt-BR"/>
              <a:t>.D0 00000000</a:t>
            </a:r>
          </a:p>
          <a:p>
            <a:pPr lvl="0" rtl="0"/>
            <a:r>
              <a:rPr lang="pt-BR"/>
              <a:t>MS 2100 00000002</a:t>
            </a:r>
          </a:p>
          <a:p>
            <a:pPr lvl="0" rtl="0"/>
            <a:r>
              <a:rPr lang="pt-BR"/>
              <a:t>MM 2000;DI</a:t>
            </a:r>
          </a:p>
          <a:p>
            <a:pPr lvl="0" rtl="0"/>
            <a:r>
              <a:rPr lang="pt-BR"/>
              <a:t>LEA.L $002100,A1</a:t>
            </a:r>
          </a:p>
          <a:p>
            <a:pPr lvl="0" rtl="0"/>
            <a:r>
              <a:rPr lang="pt-BR"/>
              <a:t>MOVE.L #2,-(A1)</a:t>
            </a:r>
          </a:p>
          <a:p>
            <a:pPr lvl="0" rtl="0"/>
            <a:r>
              <a:rPr lang="pt-BR"/>
              <a:t>BSR $00002050</a:t>
            </a:r>
          </a:p>
          <a:p>
            <a:pPr lvl="0" rtl="0"/>
            <a:r>
              <a:rPr lang="pt-BR"/>
              <a:t>MM 2050;DI</a:t>
            </a:r>
          </a:p>
          <a:p>
            <a:pPr lvl="0" rtl="0"/>
            <a:r>
              <a:rPr lang="pt-BR"/>
              <a:t>MOVE.L (A1)+,D1</a:t>
            </a:r>
          </a:p>
          <a:p>
            <a:pPr lvl="0" rtl="0"/>
            <a:r>
              <a:rPr lang="pt-BR"/>
              <a:t>MOVE.L (A1),D2</a:t>
            </a:r>
          </a:p>
          <a:p>
            <a:pPr lvl="0" rtl="0"/>
            <a:r>
              <a:rPr lang="pt-BR"/>
              <a:t>ADD.L D1,D2</a:t>
            </a:r>
          </a:p>
          <a:p>
            <a:pPr lvl="0" rtl="0"/>
            <a:r>
              <a:rPr lang="pt-BR"/>
              <a:t>MOVE.L D2,D0</a:t>
            </a:r>
          </a:p>
          <a:p>
            <a:pPr lvl="0" rtl="0"/>
            <a:r>
              <a:rPr lang="pt-BR"/>
              <a:t>RTS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9573A30-3961-C94C-A15D-1FC70640BA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5186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071635C-7AC2-B54A-9C0A-2EECB1A91D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A7927A-C274-E848-B9FC-75CF0763AE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5"/>
            <a:ext cx="1772656" cy="44907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36319-2696-2640-9B7B-C5788923DD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9100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876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1BCDD9F-46DB-5745-913B-E11E7BEBDA8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322302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6FF323F-B273-E643-A44F-65465BE5C0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15078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7F48B9A-256D-954A-AA08-55B5777556A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0469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ED4B9F9-6A66-6041-9EEB-F3287939A9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0777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FA06701-76A6-3548-BF51-E4429F8C741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93708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A58B4D5-135C-FA4B-BDD3-660FB08CFA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86484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75ED423-869B-CA42-83F6-A40BF01C3E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960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7E9E421-0C28-B445-BB5D-267DD5F8BA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9A9892-B85D-B746-B8F0-8DD0CF1EAB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5"/>
            <a:ext cx="1772656" cy="44907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36319-2696-2640-9B7B-C5788923DD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9100" y="1524000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876" y="3446471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331369C-8691-264D-B80A-CEAC8AD3CDE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01536" y="1524000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2929504-2B50-874B-A16E-F37A03279E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94312" y="3446471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F03C714-8C12-1648-A7BE-ED7D107E4A5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1020" y="1524000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C6ED8A-9A35-254F-9CF6-1EFE9B387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3796" y="3446471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7601697-5763-1649-956A-0E3F39DE563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19100" y="3934689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9AA5E4E-EA30-7144-B43C-3BC3820035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1876" y="5857160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750D7242-278D-B24F-A07C-549ACB16E6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301536" y="3934689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B0D6062-BB69-D146-8060-14598F894B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94312" y="5857160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8042A93-9BD7-0147-8441-5442B29A69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61020" y="3934689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9672F95-1B0D-D44F-96FA-DEB0E07403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53796" y="5857160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BF3F200-BB4F-664F-876E-B587463197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>
            <a:noAutofit/>
          </a:bodyPr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7252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EEF212-16FA-C546-A6BD-253C80A1A8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2268187" cy="21661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7CCF82A-4490-0644-8968-C198DF5F3F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200" y="365126"/>
            <a:ext cx="1772652" cy="449072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36319-2696-2640-9B7B-C5788923DD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69259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Icon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876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E6CE5FE-ED8C-0D40-862B-9F5EC40C7E8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49966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Icon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6FF323F-B273-E643-A44F-65465BE5C0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15078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91DC684E-A5F4-864A-894C-5CD232FB9BE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911919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Icon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ED4B9F9-6A66-6041-9EEB-F3287939A9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7027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A6B5BB37-EE1B-6B45-A7CF-E416B4D0D67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773872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Icon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A58B4D5-135C-FA4B-BDD3-660FB08CFA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86484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9C4F210-2650-3942-9632-6074E8F12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099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BDEF14E-4027-D643-9DE2-F177FE2262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858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94B4B0-788D-CC4A-BD6F-E27A18377A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E245B-4FD3-2740-8BED-8269A8D5C2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6"/>
            <a:ext cx="1772656" cy="44907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1" y="6356351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1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508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94B4B0-788D-CC4A-BD6F-E27A18377A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A4D56-E7FB-BE4E-A7A1-0A8FD18190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6"/>
            <a:ext cx="1772656" cy="44907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1" y="6356351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1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3529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94B4B0-788D-CC4A-BD6F-E27A18377A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CFF47-80C8-FA4F-9A18-B92FA7DC4D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6"/>
            <a:ext cx="1772656" cy="44907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1" y="6356351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1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6991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94B4B0-788D-CC4A-BD6F-E27A18377A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6AEB20-C247-9049-A91B-EA79979980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6"/>
            <a:ext cx="1772656" cy="44907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DEF14E-4027-D643-9DE2-F177FE2262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1904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A25A4-C80D-FC44-8153-D8376A9E41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09200" y="365125"/>
            <a:ext cx="1772652" cy="44907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01426F-66D0-6C49-85B0-A8C2D43E6E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008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8223B2-799A-5246-A4C6-C8BB642158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A5CC2AB-7462-6949-B0CC-D453D58B6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2554356"/>
            <a:ext cx="8059738" cy="488498"/>
          </a:xfrm>
        </p:spPr>
        <p:txBody>
          <a:bodyPr rtlCol="0">
            <a:normAutofit/>
          </a:bodyPr>
          <a:lstStyle>
            <a:lvl1pPr marL="0" indent="0">
              <a:buNone/>
              <a:defRPr sz="2000" b="0" spc="300">
                <a:solidFill>
                  <a:srgbClr val="36C2B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CLICK TO EDIT MASTER 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07F2DB-F618-9B42-B761-D4AC79DC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11353800" cy="474119"/>
          </a:xfrm>
        </p:spPr>
        <p:txBody>
          <a:bodyPr rtlCol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636900F-FBBE-9846-A194-AC5CF173B3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38432-CE99-3E4B-B087-73EB0F09CD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31098" y="6089839"/>
            <a:ext cx="1772656" cy="449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695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DE264E-2087-B647-8F60-282FE0A1DE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09200" y="365125"/>
            <a:ext cx="1772652" cy="44907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86437D1-E7F9-2F42-864E-95D935B7DA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099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F76685-5779-5D40-A261-B0BC701B3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8282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8298180" cy="47411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5FC7C2C-C9CE-B747-AE44-A593EFEB0D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340942"/>
            <a:ext cx="2656067" cy="390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rgbClr val="36C2B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Title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4CE8731-450D-3746-AF62-88C7CF8360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9102" y="1803345"/>
            <a:ext cx="2656066" cy="187913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67"/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A3999B7-8C20-854D-A555-F37D032192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9838" y="1340942"/>
            <a:ext cx="2656067" cy="390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rgbClr val="36C2B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946CAB-375A-5941-A392-14D805556B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1457" y="1803345"/>
            <a:ext cx="2656066" cy="187913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67"/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8F7DDC9-AAC1-834E-B4EE-D42A0B13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76190" y="1340942"/>
            <a:ext cx="2656067" cy="390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rgbClr val="36C2B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58D57C-542E-8B46-AF4A-1CE98190E1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6191" y="1803345"/>
            <a:ext cx="2656066" cy="187913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67"/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458110-5E55-0F46-BBF5-9C8F2C6215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29701" y="0"/>
            <a:ext cx="3188474" cy="6875492"/>
          </a:xfrm>
          <a:prstGeom prst="rect">
            <a:avLst/>
          </a:prstGeom>
          <a:solidFill>
            <a:srgbClr val="232F3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473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BCAA55A-911D-184D-A1FD-A84004D395B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27146" y="365126"/>
            <a:ext cx="2445755" cy="951555"/>
          </a:xfrm>
          <a:prstGeom prst="rect">
            <a:avLst/>
          </a:prstGeom>
          <a:solidFill>
            <a:schemeClr val="bg1"/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9327093" y="1564153"/>
            <a:ext cx="2445808" cy="1212914"/>
          </a:xfrm>
        </p:spPr>
        <p:txBody>
          <a:bodyPr rtlCol="0">
            <a:norm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9327092" y="2880834"/>
            <a:ext cx="2445808" cy="296493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9327145" y="3177326"/>
            <a:ext cx="2445808" cy="2758497"/>
          </a:xfrm>
        </p:spPr>
        <p:txBody>
          <a:bodyPr rtlCol="0">
            <a:norm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3837C0-EFCF-E345-9E05-AF315FB068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020640"/>
            <a:ext cx="9029700" cy="283736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473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290923" y="3889248"/>
            <a:ext cx="770467" cy="2308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401" baseline="300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</a:t>
            </a:r>
            <a:endParaRPr lang="en-US" sz="1440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57FAEDA-E06F-0246-AE0E-09DEF5D512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0222" y="4444327"/>
            <a:ext cx="7571082" cy="13111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DB1EEED-3A61-7145-8CB8-D64E8B31FE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0222" y="5870446"/>
            <a:ext cx="7942034" cy="41370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1D4E80-7282-594D-8256-F973AFF71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6238" y="6089840"/>
            <a:ext cx="1772656" cy="449073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654C84E-7AFF-4E43-BC29-5AF15F0EFE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1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1" b="0" i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01426F-66D0-6C49-85B0-A8C2D43E6E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A95138-A96E-2F42-A959-2EFD44FE4AB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966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9100" y="1361287"/>
            <a:ext cx="11353800" cy="3416300"/>
          </a:xfrm>
        </p:spPr>
        <p:txBody>
          <a:bodyPr rtlCol="0" anchor="t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BBC8AF8-4964-B547-9569-D8BFE87BB8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5024594"/>
            <a:ext cx="8059738" cy="488498"/>
          </a:xfr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rgbClr val="36C2B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-Click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13BF5D-EF1D-5C42-8ED2-B1DC401509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444414"/>
            <a:ext cx="320634" cy="633768"/>
          </a:xfrm>
          <a:prstGeom prst="rect">
            <a:avLst/>
          </a:prstGeom>
          <a:solidFill>
            <a:srgbClr val="36C2B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654C84E-7AFF-4E43-BC29-5AF15F0EFE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099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1D4E80-7282-594D-8256-F973AFF71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31098" y="6089839"/>
            <a:ext cx="1772656" cy="449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7681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AC7C4F-A7FB-D049-8056-D71FAE6088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1023" y="-47919"/>
            <a:ext cx="12361762" cy="69581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CAE5FD9-C1AF-FA48-A653-7EA5E0B13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191940"/>
            <a:ext cx="11353800" cy="474119"/>
          </a:xfrm>
        </p:spPr>
        <p:txBody>
          <a:bodyPr rtlCol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2C9FB-A505-8F4E-99FC-1B161C930668}"/>
              </a:ext>
            </a:extLst>
          </p:cNvPr>
          <p:cNvSpPr txBox="1"/>
          <p:nvPr userDrawn="1"/>
        </p:nvSpPr>
        <p:spPr>
          <a:xfrm>
            <a:off x="423968" y="6089839"/>
            <a:ext cx="892191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0"/>
            <a:r>
              <a:rPr lang="pt-BR" sz="900" smtClean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rPr>
              <a:t>© 2020, Amazon Web Services, Inc. ou suas afiliadas. Todos os direitos reservados. Este trabalho não pode ser reproduzido ou redistribuído, no todo ou em parte, sem a permissão prévia por escrito da Amazon Web Services, Inc. A cópia, a concessão de empréstimos ou a venda para fins comerciais são proibidos. Para correções ou comentários sobre o curso, envie um e-mail para: </a:t>
            </a:r>
            <a:r>
              <a:rPr lang="pt-BR" sz="900" u="sng" smtClean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rPr>
              <a:t>aws-course-feedback@amazon.com</a:t>
            </a:r>
            <a:r>
              <a:rPr lang="pt-BR" sz="900" smtClean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rPr>
              <a:t>. Para todas as outras perguntas, entre em contato conosco em: </a:t>
            </a:r>
            <a:r>
              <a:rPr lang="pt-BR" sz="900" u="sng" smtClean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rPr>
              <a:t>https://aws.amazon.com/contact-us/aws-training/</a:t>
            </a:r>
            <a:r>
              <a:rPr lang="pt-BR" sz="900" smtClean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rPr>
              <a:t>. Todas as marcas comerciais pertencem a seus proprietários.</a:t>
            </a:r>
          </a:p>
          <a:p>
            <a:pPr algn="just" rtl="0"/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5F71C-941B-424B-B0F4-B91497513E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1098" y="6089839"/>
            <a:ext cx="1772656" cy="449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10851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0E0825-B265-3846-8BB3-B9ECFCCA9B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09200" y="365126"/>
            <a:ext cx="1772652" cy="4490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7AF45B-C20A-5F4E-906A-B043D9D7F2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0"/>
            <a:ext cx="5125762" cy="6875492"/>
          </a:xfrm>
          <a:prstGeom prst="rect">
            <a:avLst/>
          </a:prstGeom>
          <a:solidFill>
            <a:srgbClr val="232F3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C8262-9538-E343-BCD0-0911ADA9E7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12" y="3159360"/>
            <a:ext cx="4537048" cy="3716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54C7EF-17C6-3647-B5A6-45AFD1A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178376"/>
            <a:ext cx="4268647" cy="1325563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EB2737B-E9EB-5940-81B3-90715BFD4CA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14474" y="1178376"/>
            <a:ext cx="5767612" cy="481492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B7B2F-8327-B54A-A6DB-5F4F68ECD9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23657" y="6356350"/>
            <a:ext cx="2743200" cy="365125"/>
          </a:xfrm>
          <a:prstGeom prst="rect">
            <a:avLst/>
          </a:prstGeo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fld id="{B6A95138-A96E-2F42-A959-2EFD44FE4A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51C47-09F6-C947-968C-92FC595151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97728" y="6356350"/>
            <a:ext cx="3775172" cy="365125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15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A315D3-3937-1747-9C2E-0067F12A02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2268187" cy="2166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936176-BBC4-344F-8FD9-CD6D76107A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200" y="365126"/>
            <a:ext cx="1772652" cy="4490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0B1C5D0-123C-C948-8FE9-A354E187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11353800" cy="474119"/>
          </a:xfrm>
        </p:spPr>
        <p:txBody>
          <a:bodyPr rtlCol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9C4F210-2650-3942-9632-6074E8F12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099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9293C6B-D94F-304A-A8F4-8745DAD9D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708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94B4B0-788D-CC4A-BD6F-E27A18377A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E245B-4FD3-2740-8BED-8269A8D5C2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5"/>
            <a:ext cx="1772656" cy="4490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0127-ED7F-7C41-B530-EB0C6E8B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4648788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DEF14E-4027-D643-9DE2-F177FE2262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465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50FA4A-B00E-C044-8FFB-45BB9BA4C7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6D2BA4-6287-854B-A5A3-81A95726CF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5"/>
            <a:ext cx="1772656" cy="44907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B2B80-1B59-A143-BE75-CCD366DF7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5504688" cy="4648788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73890F-7993-BE4F-83AC-886113878E8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6312" y="1524228"/>
            <a:ext cx="5504688" cy="4648788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9573A30-3961-C94C-A15D-1FC70640BA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194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4BB6E3-A058-A34B-A1A1-FE195D4997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365125"/>
            <a:ext cx="9037416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D2DB21-CEFB-4A4D-B8DA-776FFE4E6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5"/>
            <a:ext cx="1772656" cy="44907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B2B80-1B59-A143-BE75-CCD366DF7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3593592" cy="4645152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CCBCC6-BD7A-204B-A666-6793093190F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4209" y="1528175"/>
            <a:ext cx="3593592" cy="4645152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C6EC767-E7A4-C245-BAA4-960E5F2420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73686" y="1528175"/>
            <a:ext cx="3593592" cy="4645152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ED9FF8-3030-4E4D-ADC0-FA2315FD54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88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7529A25-CD85-DB42-9175-A545162F47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3D402F-215B-FB47-825A-3E2774C59C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5"/>
            <a:ext cx="1772656" cy="4490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1" y="1524000"/>
            <a:ext cx="5504688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BC76E4-C45C-574F-A82B-828C6634388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19100" y="2041932"/>
            <a:ext cx="5504688" cy="4131084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DC3C2DA-3EB0-FE4D-8393-500CDB186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49886" y="1524000"/>
            <a:ext cx="5504688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73D202D-7B57-2643-80ED-BF68CDD1CDB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9885" y="2041932"/>
            <a:ext cx="5504688" cy="4131084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552EEA6-13B7-F947-9C14-50FE896796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>
            <a:noAutofit/>
          </a:bodyPr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841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04F4F9-D03D-9741-91BE-D52E962C50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28D2B2-887B-C449-B54F-A6016CBDB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198" y="365125"/>
            <a:ext cx="1772656" cy="4490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1524000"/>
            <a:ext cx="11335473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 rtl="0"/>
            <a:r>
              <a:rPr lang="pt-BR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BC76E4-C45C-574F-A82B-828C6634388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19099" y="2041932"/>
            <a:ext cx="11335473" cy="4131084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B9B80A-7CBE-8F4D-B2B0-66F7C285B4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5083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F0B29-9AD8-3F4E-B00F-6715996A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F7ED-6BC6-EE49-BB58-F5E1626AD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825625"/>
            <a:ext cx="1135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64DA9-8E78-194C-AB7B-DC01F6E01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6871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2020, Amazon Web Services, Inc. 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D72AE-1203-5947-A950-5866F5412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fld id="{B6A95138-A96E-2F42-A959-2EFD44FE4AB7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25"/>
    </p:custDataLst>
    <p:extLst>
      <p:ext uri="{BB962C8B-B14F-4D97-AF65-F5344CB8AC3E}">
        <p14:creationId xmlns:p14="http://schemas.microsoft.com/office/powerpoint/2010/main" val="27728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70" r:id="rId3"/>
    <p:sldLayoutId id="2147483667" r:id="rId4"/>
    <p:sldLayoutId id="2147483650" r:id="rId5"/>
    <p:sldLayoutId id="2147483649" r:id="rId6"/>
    <p:sldLayoutId id="2147483651" r:id="rId7"/>
    <p:sldLayoutId id="2147483652" r:id="rId8"/>
    <p:sldLayoutId id="2147483661" r:id="rId9"/>
    <p:sldLayoutId id="2147483653" r:id="rId10"/>
    <p:sldLayoutId id="2147483671" r:id="rId11"/>
    <p:sldLayoutId id="2147483657" r:id="rId12"/>
    <p:sldLayoutId id="2147483658" r:id="rId13"/>
    <p:sldLayoutId id="2147483659" r:id="rId14"/>
    <p:sldLayoutId id="2147483678" r:id="rId15"/>
    <p:sldLayoutId id="2147483679" r:id="rId16"/>
    <p:sldLayoutId id="2147483680" r:id="rId17"/>
    <p:sldLayoutId id="2147483668" r:id="rId18"/>
    <p:sldLayoutId id="2147483672" r:id="rId19"/>
    <p:sldLayoutId id="2147483665" r:id="rId20"/>
    <p:sldLayoutId id="2147483677" r:id="rId21"/>
    <p:sldLayoutId id="2147483669" r:id="rId22"/>
    <p:sldLayoutId id="2147483660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7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6.xml"/><Relationship Id="rId5" Type="http://schemas.openxmlformats.org/officeDocument/2006/relationships/hyperlink" Target="https://aws.training/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5" Type="http://schemas.openxmlformats.org/officeDocument/2006/relationships/hyperlink" Target="https://aws.amazon.com/whitepapers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hyperlink" Target="https://aws.amazon.com/architecture/well-architected/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ws.amazon.com/faq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6" Type="http://schemas.openxmlformats.org/officeDocument/2006/relationships/image" Target="../media/image25.PNG"/><Relationship Id="rId5" Type="http://schemas.openxmlformats.org/officeDocument/2006/relationships/hyperlink" Target="https://docs.aws.amazon.com/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5" Type="http://schemas.openxmlformats.org/officeDocument/2006/relationships/hyperlink" Target="https://aws.amazon.com/this-is-my-architecture/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Relationship Id="rId5" Type="http://schemas.openxmlformats.org/officeDocument/2006/relationships/hyperlink" Target="https://aws.amazon.com/professional-services/CAF/" TargetMode="Externa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ws.amazon.com/training/self-paced-lab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5" Type="http://schemas.openxmlformats.org/officeDocument/2006/relationships/hyperlink" Target="https://aws.amazon.com/quickstart/" TargetMode="Externa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6" Type="http://schemas.openxmlformats.org/officeDocument/2006/relationships/hyperlink" Target="https://aws.amazon.com/getting-started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13009-50A0-5448-BFE6-30EFBA8DB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+mj-lt"/>
              </a:rPr>
              <a:t>AWS Academy Cloud Architecting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5400">
                <a:latin typeface="+mj-lt"/>
              </a:rPr>
              <a:t>Módulo 15: Conquistar a certificação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20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Treinamento de preparação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para </a:t>
            </a:r>
            <a:r>
              <a:rPr lang="pt-BR" dirty="0"/>
              <a:t>exames</a:t>
            </a:r>
          </a:p>
        </p:txBody>
      </p:sp>
      <p:pic>
        <p:nvPicPr>
          <p:cNvPr id="9" name="Content Placeholder 8" descr="exam readiness: aws certified solutions architect - associate classroom training.">
            <a:extLst>
              <a:ext uri="{FF2B5EF4-FFF2-40B4-BE49-F238E27FC236}">
                <a16:creationId xmlns:a16="http://schemas.microsoft.com/office/drawing/2014/main" id="{F97F93BF-F745-4170-B0B3-23F100FF6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9100" y="1267043"/>
            <a:ext cx="9812119" cy="1686160"/>
          </a:xfrm>
        </p:spPr>
      </p:pic>
      <p:pic>
        <p:nvPicPr>
          <p:cNvPr id="11" name="Picture 10" descr="exam readiness: aws certified solutions architect - associate digital training.">
            <a:extLst>
              <a:ext uri="{FF2B5EF4-FFF2-40B4-BE49-F238E27FC236}">
                <a16:creationId xmlns:a16="http://schemas.microsoft.com/office/drawing/2014/main" id="{E5AFDD8C-28D0-4444-A306-D0CC3947D8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91"/>
          <a:stretch/>
        </p:blipFill>
        <p:spPr>
          <a:xfrm>
            <a:off x="1447151" y="3060811"/>
            <a:ext cx="9812120" cy="1686161"/>
          </a:xfrm>
          <a:prstGeom prst="rect">
            <a:avLst/>
          </a:prstGeom>
        </p:spPr>
      </p:pic>
      <p:pic>
        <p:nvPicPr>
          <p:cNvPr id="6" name="Picture 5" descr="exam readiness intensive workshop: aws certified solutions architect - associate.">
            <a:extLst>
              <a:ext uri="{FF2B5EF4-FFF2-40B4-BE49-F238E27FC236}">
                <a16:creationId xmlns:a16="http://schemas.microsoft.com/office/drawing/2014/main" id="{08AA5855-B351-471E-89AB-40149097C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202" y="4854580"/>
            <a:ext cx="9297698" cy="13241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07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Simulado</a:t>
            </a:r>
          </a:p>
        </p:txBody>
      </p:sp>
      <p:pic>
        <p:nvPicPr>
          <p:cNvPr id="12" name="Content Placeholder 11" descr="aws certification landing page.">
            <a:extLst>
              <a:ext uri="{FF2B5EF4-FFF2-40B4-BE49-F238E27FC236}">
                <a16:creationId xmlns:a16="http://schemas.microsoft.com/office/drawing/2014/main" id="{69E0A522-F189-438E-8502-2AE35FAC78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3768725" y="1441450"/>
            <a:ext cx="4654550" cy="4235450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3730FE8-1181-4666-86C4-77C85E45C6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154557" y="3611834"/>
            <a:ext cx="1759352" cy="474119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6DCCB-6724-4643-B1BE-9DAD69204292}"/>
              </a:ext>
            </a:extLst>
          </p:cNvPr>
          <p:cNvSpPr txBox="1"/>
          <p:nvPr/>
        </p:nvSpPr>
        <p:spPr>
          <a:xfrm>
            <a:off x="4009532" y="5770373"/>
            <a:ext cx="417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Inscreva-se no </a:t>
            </a:r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Treinamento da AWS</a:t>
            </a:r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7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Whitepapers e guias da AWS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A4F2D7-C917-427B-B108-859390763C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7440"/>
          <a:stretch/>
        </p:blipFill>
        <p:spPr>
          <a:xfrm>
            <a:off x="2412842" y="2488558"/>
            <a:ext cx="7366316" cy="20529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A55B44-CAEA-4C91-B0E3-A3FF8C983DDF}"/>
              </a:ext>
            </a:extLst>
          </p:cNvPr>
          <p:cNvSpPr txBox="1"/>
          <p:nvPr/>
        </p:nvSpPr>
        <p:spPr>
          <a:xfrm>
            <a:off x="3991899" y="4722295"/>
            <a:ext cx="42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Site de </a:t>
            </a:r>
            <a:r>
              <a:rPr lang="pt-BR" sz="20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whitepapers</a:t>
            </a:r>
            <a:r>
              <a:rPr lang="pt-BR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 e guias da 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3438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AWS Well-Architected Framework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738765-6DCF-4416-98E3-081229C836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19102" y="1572599"/>
            <a:ext cx="5353797" cy="1648055"/>
          </a:xfr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A0C9086-FA85-46B7-AAA9-5D87F388FF4F}"/>
              </a:ext>
            </a:extLst>
          </p:cNvPr>
          <p:cNvSpPr/>
          <p:nvPr/>
        </p:nvSpPr>
        <p:spPr>
          <a:xfrm>
            <a:off x="419099" y="1553317"/>
            <a:ext cx="2419104" cy="1693509"/>
          </a:xfrm>
          <a:prstGeom prst="wedgeRoundRectCallout">
            <a:avLst>
              <a:gd name="adj1" fmla="val 49683"/>
              <a:gd name="adj2" fmla="val 8129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Leia os </a:t>
            </a:r>
            <a:r>
              <a:rPr lang="pt-BR" dirty="0" err="1" smtClean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whitepapers</a:t>
            </a:r>
            <a:r>
              <a:rPr lang="pt-BR" dirty="0" smtClean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pt-BR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 </a:t>
            </a:r>
            <a:r>
              <a:rPr lang="pt-BR" dirty="0" smtClean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br>
              <a:rPr lang="pt-BR" dirty="0" smtClean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pt-BR" dirty="0" err="1" smtClean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Well-Architected</a:t>
            </a:r>
            <a:r>
              <a:rPr lang="pt-BR" dirty="0" smtClean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pt-BR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 e dos pilares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A93C7-FCA9-49CA-837B-E4A84250B554}"/>
              </a:ext>
            </a:extLst>
          </p:cNvPr>
          <p:cNvSpPr txBox="1"/>
          <p:nvPr/>
        </p:nvSpPr>
        <p:spPr>
          <a:xfrm>
            <a:off x="2745185" y="3504984"/>
            <a:ext cx="6891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Site da </a:t>
            </a:r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AWS </a:t>
            </a:r>
            <a:r>
              <a:rPr lang="pt-BR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Well-Architected</a:t>
            </a:r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 Framework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8EEE10-11D5-4E7C-B2B9-027F7036C5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079" y="4531106"/>
            <a:ext cx="933450" cy="952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A84901-9F83-430D-9271-BD77CA0AFE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62382" y="5566035"/>
            <a:ext cx="1510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0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Estrutura de trabalho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CB11FA-80CE-4759-B6A6-C004BF5DAA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66" y="4372436"/>
            <a:ext cx="1269841" cy="12698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68F074-908F-4C55-BCD3-AECC2CEB80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10715" y="5628010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pt-BR" sz="20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Segurança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CB605-00AE-42CB-B837-7AF86B89EC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0644" y="4372436"/>
            <a:ext cx="1269841" cy="12698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D4E0AB-4BAF-436C-91EA-2A30FDD0F6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277184" y="5628010"/>
            <a:ext cx="1516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pt-BR" sz="20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Excelência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/>
            </a:r>
            <a:b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pt-BR" sz="20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operacional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2E91D1-25A8-43D6-A881-66734CCFFB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122" y="4372436"/>
            <a:ext cx="1269841" cy="12698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6B691A-F863-4457-A320-B13AAC4932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193079" y="5628010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pt-BR" sz="20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Confiabilidade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601967-C1AB-4F45-82E0-A17FA781C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9600" y="4372436"/>
            <a:ext cx="1269841" cy="12698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881B2D2-378E-4440-9F82-361A162481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86026" y="5628010"/>
            <a:ext cx="1636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pt-BR" sz="2000" dirty="0" smtClean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Eficiência de </a:t>
            </a:r>
            <a:br>
              <a:rPr lang="pt-BR" sz="2000" dirty="0" smtClean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pt-BR" sz="2000" dirty="0" smtClean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performance</a:t>
            </a:r>
            <a:endParaRPr lang="pt-BR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C6D1F90-0B1D-40D5-8468-B557497B6F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4080" y="4372436"/>
            <a:ext cx="1269841" cy="12698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2F0E47-1982-4E58-9FF8-630FC371AD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564095" y="5628010"/>
            <a:ext cx="1649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pt-BR" sz="20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Otimização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/>
            </a:r>
            <a:b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pt-BR" sz="20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 custo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618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2D4C-6F4E-40AD-B31F-A55AC979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Perguntas frequentes da AWS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450296-4ED0-4574-943C-B72C8F26CE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6140" y="1569254"/>
            <a:ext cx="4080524" cy="46482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B66DA1-645F-4583-8798-8694BA1CEF15}"/>
              </a:ext>
            </a:extLst>
          </p:cNvPr>
          <p:cNvSpPr txBox="1"/>
          <p:nvPr/>
        </p:nvSpPr>
        <p:spPr>
          <a:xfrm>
            <a:off x="6487366" y="1851020"/>
            <a:ext cx="355257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Leia as perguntas frequentes do: 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Amazon EC2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Amazon S3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Amazon VPC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Amazon Route 53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Amazon RDS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Amazon SQS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DB756-163B-491E-9C3D-8E08B7F28FD7}"/>
              </a:ext>
            </a:extLst>
          </p:cNvPr>
          <p:cNvSpPr txBox="1"/>
          <p:nvPr/>
        </p:nvSpPr>
        <p:spPr>
          <a:xfrm>
            <a:off x="6634842" y="5212989"/>
            <a:ext cx="3724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Site de </a:t>
            </a:r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4"/>
              </a:rPr>
              <a:t>perguntas frequentes da AWS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1BA75-CE77-40AA-925F-C83821EA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4B8E0-60AD-514D-93D6-076C58CF7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00" y="2554356"/>
            <a:ext cx="9247414" cy="488498"/>
          </a:xfrm>
        </p:spPr>
        <p:txBody>
          <a:bodyPr rtlCol="0">
            <a:normAutofit/>
          </a:bodyPr>
          <a:lstStyle/>
          <a:p>
            <a:pPr rtl="0"/>
            <a:r>
              <a:rPr lang="pt-BR" b="1">
                <a:latin typeface="+mn-lt"/>
              </a:rPr>
              <a:t>Módulo 15: Conquistar a certificação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000">
                <a:latin typeface="+mj-lt"/>
              </a:rPr>
              <a:t>Seção 2: Recursos adicionais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078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Documentação da AWS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A321D8-2A4E-45B0-B6C9-264CAA24D1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4" y="2527606"/>
            <a:ext cx="5987526" cy="18635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422F4-E85A-4984-BFFE-9AEFB5945A7E}"/>
              </a:ext>
            </a:extLst>
          </p:cNvPr>
          <p:cNvSpPr txBox="1"/>
          <p:nvPr/>
        </p:nvSpPr>
        <p:spPr>
          <a:xfrm>
            <a:off x="827511" y="4607291"/>
            <a:ext cx="4767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Site de </a:t>
            </a:r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documentação da AWS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8B554E-44F6-41F9-8893-7F3B4C91A9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317" y="1817224"/>
            <a:ext cx="5042109" cy="377519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759A1CB-BC28-44D5-889A-D030D2E074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715737" y="2013994"/>
            <a:ext cx="1354238" cy="463555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535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Série de vídeos </a:t>
            </a:r>
            <a:r>
              <a:rPr lang="pt-BR" i="1"/>
              <a:t>This is My Architecture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03ECA58-FDFF-45D1-BBAA-EEE7C96E62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6091" y="1258432"/>
            <a:ext cx="6299816" cy="441936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DFD45D-95BD-47B0-A5F3-70AC4C0D0DD1}"/>
              </a:ext>
            </a:extLst>
          </p:cNvPr>
          <p:cNvSpPr txBox="1"/>
          <p:nvPr/>
        </p:nvSpPr>
        <p:spPr>
          <a:xfrm>
            <a:off x="3543859" y="5839840"/>
            <a:ext cx="5104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Site </a:t>
            </a:r>
            <a:r>
              <a:rPr lang="pt-BR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This</a:t>
            </a:r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 </a:t>
            </a:r>
            <a:r>
              <a:rPr lang="pt-BR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is</a:t>
            </a:r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 </a:t>
            </a:r>
            <a:r>
              <a:rPr lang="pt-BR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My</a:t>
            </a:r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 </a:t>
            </a:r>
            <a:r>
              <a:rPr lang="pt-BR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Architecture</a:t>
            </a:r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240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/>
              <a:t>AWS Cloud Adoption Framework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94E6EC-892C-4F81-821B-9D3E33A84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3" y="1524228"/>
            <a:ext cx="5771803" cy="2611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919256-8B24-4E86-8A9D-2C5BEE6666EF}"/>
              </a:ext>
            </a:extLst>
          </p:cNvPr>
          <p:cNvSpPr txBox="1"/>
          <p:nvPr/>
        </p:nvSpPr>
        <p:spPr>
          <a:xfrm>
            <a:off x="1864000" y="4217567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pt-BR" sz="20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Perspectivas do AWS CAF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263E6-2866-416A-9A1D-1844CB8BAB59}"/>
              </a:ext>
            </a:extLst>
          </p:cNvPr>
          <p:cNvSpPr txBox="1"/>
          <p:nvPr/>
        </p:nvSpPr>
        <p:spPr>
          <a:xfrm>
            <a:off x="308285" y="4933015"/>
            <a:ext cx="579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Site do </a:t>
            </a:r>
            <a:r>
              <a:rPr lang="pt-BR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AWS Cloud </a:t>
            </a:r>
            <a:r>
              <a:rPr lang="pt-BR" sz="24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Adoption</a:t>
            </a:r>
            <a:r>
              <a:rPr lang="pt-BR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 Framework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FEFD46-9772-45CB-877B-47378D20F30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>
              <a:buClr>
                <a:schemeClr val="tx1"/>
              </a:buClr>
            </a:pPr>
            <a:r>
              <a:rPr lang="pt-BR" sz="24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Oferece orientações e melhores práticas </a:t>
            </a:r>
            <a:r>
              <a:rPr lang="pt-BR" sz="2400" dirty="0"/>
              <a:t>para ajudar as organizações a criar uma abordagem abrangente de computação em nuvem</a:t>
            </a:r>
          </a:p>
          <a:p>
            <a:pPr>
              <a:buClr>
                <a:schemeClr val="tx1"/>
              </a:buClr>
            </a:pPr>
            <a:endParaRPr lang="en-US" sz="1200" b="1" dirty="0">
              <a:solidFill>
                <a:schemeClr val="accent6"/>
              </a:solidFill>
            </a:endParaRPr>
          </a:p>
          <a:p>
            <a:pPr rtl="0">
              <a:buClr>
                <a:schemeClr val="tx1"/>
              </a:buClr>
            </a:pPr>
            <a:r>
              <a:rPr lang="pt-BR" sz="2400" dirty="0"/>
              <a:t>Pode ser usado em toda a organização e durante todo o ciclo </a:t>
            </a:r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 smtClean="0"/>
              <a:t>de </a:t>
            </a:r>
            <a:r>
              <a:rPr lang="pt-BR" sz="2400" dirty="0"/>
              <a:t>vida de TI </a:t>
            </a:r>
            <a:r>
              <a:rPr lang="pt-BR" sz="24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para acelerar a adoção bem-sucedida da nuvem</a:t>
            </a:r>
          </a:p>
          <a:p>
            <a:pPr rtl="0">
              <a:buClr>
                <a:schemeClr val="tx1"/>
              </a:buClr>
            </a:pPr>
            <a:endParaRPr lang="en-US" sz="1200" b="1" dirty="0">
              <a:solidFill>
                <a:schemeClr val="accent6"/>
              </a:solidFill>
            </a:endParaRPr>
          </a:p>
          <a:p>
            <a:pPr rtl="0">
              <a:buClr>
                <a:schemeClr val="tx1"/>
              </a:buClr>
            </a:pPr>
            <a:r>
              <a:rPr lang="pt-BR" sz="2400" dirty="0"/>
              <a:t>É organizado em </a:t>
            </a:r>
            <a:r>
              <a:rPr lang="pt-BR" sz="24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seis perspectivas</a:t>
            </a:r>
            <a:r>
              <a:rPr lang="pt-BR" sz="2400" dirty="0"/>
              <a:t> que consistem em conjuntos de </a:t>
            </a:r>
            <a:r>
              <a:rPr lang="pt-BR" sz="24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habilidades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303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B2B3E0-5E42-4649-A2EE-E665D760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/>
              <a:t>Nada substitui 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pt-BR"/>
              <a:t>experiência prática.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DD82D-D121-4A36-B47B-6E2991B6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2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+mj-lt"/>
              </a:rPr>
              <a:t>Visão geral do módulo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rtl="0">
              <a:spcBef>
                <a:spcPts val="1800"/>
              </a:spcBef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Seções</a:t>
            </a:r>
          </a:p>
          <a:p>
            <a:pPr marL="457200" indent="-457200" rtl="0">
              <a:spcBef>
                <a:spcPts val="1800"/>
              </a:spcBef>
              <a:buFont typeface="+mj-lt"/>
              <a:buAutoNum type="arabicPeriod"/>
            </a:pPr>
            <a:r>
              <a:rPr lang="pt-BR" sz="2400">
                <a:latin typeface="+mn-lt"/>
              </a:rPr>
              <a:t>Recursos do exame de certificação</a:t>
            </a:r>
          </a:p>
          <a:p>
            <a:pPr marL="457200" indent="-457200" rtl="0">
              <a:spcBef>
                <a:spcPts val="1800"/>
              </a:spcBef>
              <a:buFont typeface="+mj-lt"/>
              <a:buAutoNum type="arabicPeriod"/>
            </a:pPr>
            <a:r>
              <a:rPr lang="pt-BR" sz="2400">
                <a:latin typeface="+mn-lt"/>
              </a:rPr>
              <a:t>Recursos adicionais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6638C21-F0E2-4F48-8F7E-05EA6AC063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3" y="2366883"/>
            <a:ext cx="5503862" cy="2964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33E2-EE90-C246-AEFF-135CA884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50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D154F9-5944-4672-9B2B-A2CDCF56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Laboratórios autoguiados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3A8B5-B846-404D-8AB8-CA8FFE8BE2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768" b="1"/>
          <a:stretch/>
        </p:blipFill>
        <p:spPr>
          <a:xfrm>
            <a:off x="419100" y="2013995"/>
            <a:ext cx="11353800" cy="29991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B7ECF0-9D7A-4AE6-AACD-716154D54406}"/>
              </a:ext>
            </a:extLst>
          </p:cNvPr>
          <p:cNvSpPr txBox="1"/>
          <p:nvPr/>
        </p:nvSpPr>
        <p:spPr>
          <a:xfrm>
            <a:off x="4104108" y="5232171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Site de </a:t>
            </a:r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4"/>
              </a:rPr>
              <a:t>laboratórios autoguiados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451B8-8DD5-4207-B85C-07205E85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5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AWS Quick Starts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346179-BBD4-4195-B5CC-74350226A3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85546" y="2628534"/>
            <a:ext cx="7020905" cy="180047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D11C83-AFF2-4F79-B5D2-61A96FE3B836}"/>
              </a:ext>
            </a:extLst>
          </p:cNvPr>
          <p:cNvSpPr txBox="1"/>
          <p:nvPr/>
        </p:nvSpPr>
        <p:spPr>
          <a:xfrm>
            <a:off x="3980678" y="4537277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Site do </a:t>
            </a:r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AWS </a:t>
            </a:r>
            <a:r>
              <a:rPr lang="pt-BR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Quick</a:t>
            </a:r>
            <a:r>
              <a:rPr lang="pt-BR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 Starts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464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Tutoriais de conceitos básicos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078AA5-4FF3-45AA-9852-8421575B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92633" y="1266333"/>
            <a:ext cx="6606734" cy="1271063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B8D73D6-6EB9-48A1-957F-764B6D7BB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778189" y="1233878"/>
            <a:ext cx="1097280" cy="274320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C904B-EF2B-4C66-BA22-90257E73A4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271" y="2528715"/>
            <a:ext cx="6709458" cy="3568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D827B4-81C0-46C3-BD45-5C2BD83D4DC8}"/>
              </a:ext>
            </a:extLst>
          </p:cNvPr>
          <p:cNvSpPr txBox="1"/>
          <p:nvPr/>
        </p:nvSpPr>
        <p:spPr>
          <a:xfrm>
            <a:off x="4095292" y="5932518"/>
            <a:ext cx="4001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Site de </a:t>
            </a:r>
            <a:r>
              <a:rPr lang="pt-BR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6"/>
              </a:rPr>
              <a:t>conceitos básicos da 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118DA9-B869-401B-B567-A7122B14F6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969438" y="1233878"/>
            <a:ext cx="914400" cy="274320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5099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Projeto de conclusão de curso opcional</a:t>
            </a:r>
            <a:endParaRPr lang="en-US" sz="2000" dirty="0">
              <a:latin typeface="+mj-lt"/>
            </a:endParaRP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6423631E-AD82-9743-8C78-CFE5440F94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383829"/>
            <a:ext cx="5767388" cy="240307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DCB4B3-930A-EE42-959B-6BA4FAD5D53A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15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65125"/>
            <a:ext cx="8760759" cy="474119"/>
          </a:xfrm>
        </p:spPr>
        <p:txBody>
          <a:bodyPr rtlCol="0"/>
          <a:lstStyle/>
          <a:p>
            <a:pPr rtl="0"/>
            <a:r>
              <a:rPr lang="pt-BR">
                <a:latin typeface="+mj-lt"/>
              </a:rPr>
              <a:t>Projeto de conclusão de curso: Requisitos do cliente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8653D5-E04B-5646-A879-B4A14760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28175"/>
            <a:ext cx="5217425" cy="4648788"/>
          </a:xfrm>
        </p:spPr>
        <p:txBody>
          <a:bodyPr rtlCol="0"/>
          <a:lstStyle/>
          <a:p>
            <a:pPr marL="457200" indent="-457200" rtl="0">
              <a:buFont typeface="+mj-lt"/>
              <a:buAutoNum type="arabicPeriod"/>
            </a:pPr>
            <a:r>
              <a:rPr lang="pt-BR" sz="1800" dirty="0">
                <a:latin typeface="+mn-lt"/>
              </a:rPr>
              <a:t>Oferecer hospedagem segura do banco </a:t>
            </a:r>
            <a:r>
              <a:rPr lang="pt-BR" sz="1800" dirty="0" smtClean="0">
                <a:latin typeface="+mn-lt"/>
              </a:rPr>
              <a:t/>
            </a:r>
            <a:br>
              <a:rPr lang="pt-BR" sz="1800" dirty="0" smtClean="0">
                <a:latin typeface="+mn-lt"/>
              </a:rPr>
            </a:br>
            <a:r>
              <a:rPr lang="pt-BR" sz="1800" dirty="0" smtClean="0">
                <a:latin typeface="+mn-lt"/>
              </a:rPr>
              <a:t>de </a:t>
            </a:r>
            <a:r>
              <a:rPr lang="pt-BR" sz="1800" dirty="0">
                <a:latin typeface="+mn-lt"/>
              </a:rPr>
              <a:t>dados MySQL</a:t>
            </a:r>
            <a:endParaRPr lang="en-US" sz="1800" dirty="0">
              <a:latin typeface="+mn-lt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pt-BR" sz="1800" dirty="0">
                <a:latin typeface="+mn-lt"/>
              </a:rPr>
              <a:t>Conceder acesso seguro a um usuário administrativo</a:t>
            </a:r>
            <a:endParaRPr lang="en-US" sz="1800" dirty="0">
              <a:latin typeface="+mn-lt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pt-BR" sz="1800" dirty="0">
                <a:latin typeface="+mn-lt"/>
              </a:rPr>
              <a:t>Conceder acesso anônimo a usuários da Web</a:t>
            </a:r>
            <a:endParaRPr lang="en-US" sz="1800" dirty="0">
              <a:latin typeface="+mn-lt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pt-BR" sz="1800" dirty="0">
                <a:latin typeface="+mn-lt"/>
              </a:rPr>
              <a:t>Executar o site em uma instância t2.small do EC2 e conceder acesso SSH (</a:t>
            </a:r>
            <a:r>
              <a:rPr lang="pt-BR" sz="1800" dirty="0" err="1">
                <a:latin typeface="+mn-lt"/>
              </a:rPr>
              <a:t>Secure</a:t>
            </a:r>
            <a:r>
              <a:rPr lang="pt-BR" sz="1800" dirty="0">
                <a:latin typeface="+mn-lt"/>
              </a:rPr>
              <a:t> Shell) aos administradores</a:t>
            </a:r>
            <a:endParaRPr lang="en-US" sz="1800" dirty="0">
              <a:latin typeface="+mn-lt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pt-BR" sz="1800" dirty="0">
                <a:latin typeface="+mn-lt"/>
              </a:rPr>
              <a:t>Fornecer alta disponibilidade ao site por meio de um </a:t>
            </a:r>
            <a:r>
              <a:rPr lang="pt-BR" sz="1800" dirty="0" err="1">
                <a:latin typeface="+mn-lt"/>
              </a:rPr>
              <a:t>balanceador</a:t>
            </a:r>
            <a:r>
              <a:rPr lang="pt-BR" sz="1800" dirty="0">
                <a:latin typeface="+mn-lt"/>
              </a:rPr>
              <a:t> de carga</a:t>
            </a:r>
            <a:endParaRPr lang="en-US" sz="1800" dirty="0">
              <a:latin typeface="+mn-lt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pt-BR" sz="1800" dirty="0">
                <a:latin typeface="+mn-lt"/>
              </a:rPr>
              <a:t>Armazenar informações de conexão do banco de dados no AWS Systems Manager </a:t>
            </a:r>
            <a:r>
              <a:rPr lang="pt-BR" sz="1800" dirty="0" err="1">
                <a:latin typeface="+mn-lt"/>
              </a:rPr>
              <a:t>Parameter</a:t>
            </a:r>
            <a:r>
              <a:rPr lang="pt-BR" sz="1800" dirty="0">
                <a:latin typeface="+mn-lt"/>
              </a:rPr>
              <a:t> </a:t>
            </a:r>
            <a:r>
              <a:rPr lang="pt-BR" sz="1800" dirty="0" err="1">
                <a:latin typeface="+mn-lt"/>
              </a:rPr>
              <a:t>Store</a:t>
            </a:r>
            <a:endParaRPr lang="pt-BR" sz="1800" dirty="0">
              <a:latin typeface="+mn-lt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pt-BR" sz="1800" dirty="0">
                <a:latin typeface="+mn-lt"/>
              </a:rPr>
              <a:t>Oferecer escalabilidade automática que usa um modelo de execução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D89CA4F7-02DC-C34D-8AE4-A82FC4AB04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363" y="1722588"/>
            <a:ext cx="5505450" cy="3670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41221-0FFA-CE47-AB11-80D53C8EC5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428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+mj-lt"/>
              </a:rPr>
              <a:t>Projeto de conclusão de curso: Recursos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D4E6C2-9551-4367-8525-03C4D4E38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5404184" cy="4648788"/>
          </a:xfrm>
        </p:spPr>
        <p:txBody>
          <a:bodyPr rtlCol="0"/>
          <a:lstStyle/>
          <a:p>
            <a:pPr rtl="0"/>
            <a:r>
              <a:rPr lang="pt-BR"/>
              <a:t>Código PHP armazenado em um arquivo .zip</a:t>
            </a:r>
          </a:p>
          <a:p>
            <a:pPr rtl="0"/>
            <a:r>
              <a:rPr lang="pt-BR"/>
              <a:t>Arquivo de despejo do MySQL que contém os dados</a:t>
            </a:r>
          </a:p>
          <a:p>
            <a:pPr rtl="0"/>
            <a:r>
              <a:rPr lang="pt-BR"/>
              <a:t>Recursos da AWS exibidos no diagrama da arquitetura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89962EC-039B-4EBA-84CC-A3671136295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55" y="1970241"/>
            <a:ext cx="6380219" cy="3302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15A83-8D5A-ED4F-BA32-6245CB09EC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7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440BC3-762D-4310-82DF-4E1F23D9E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pt-BR"/>
              <a:t>Módulo 15: Conquistar a certificação</a:t>
            </a:r>
          </a:p>
          <a:p>
            <a:pPr rt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5ECD2-AFF4-4A2B-9E54-AC9D736C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000"/>
              <a:t>Conclusão do módulo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227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>
                <a:latin typeface="+mj-lt"/>
              </a:rPr>
              <a:t>Resumo do módulo                                                   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B1D8CB-247D-9047-BFCE-7C071A340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28175"/>
            <a:ext cx="11564353" cy="4648788"/>
          </a:xfrm>
        </p:spPr>
        <p:txBody>
          <a:bodyPr rtlCol="0"/>
          <a:lstStyle/>
          <a:p>
            <a:pPr marL="0" indent="0" rtl="0">
              <a:buNone/>
            </a:pPr>
            <a:r>
              <a:rPr lang="pt-BR"/>
              <a:t>Em resumo, neste módulo você aprendeu a:</a:t>
            </a:r>
          </a:p>
          <a:p>
            <a:pPr rtl="0"/>
            <a:r>
              <a:rPr lang="pt-BR" sz="2400"/>
              <a:t>Identificar como se preparar para o exame AWS Certified Solutions Architect - Associate</a:t>
            </a:r>
          </a:p>
          <a:p>
            <a:pPr rtl="0"/>
            <a:r>
              <a:rPr lang="pt-BR" sz="2400"/>
              <a:t>Identificar onde encontrar recursos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CEECC-6889-3C4B-ADDE-289EB9D9F6A9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1660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>
                <a:latin typeface="+mj-lt"/>
              </a:rPr>
              <a:t>Agradecemos sua atenção</a:t>
            </a:r>
            <a:endParaRPr lang="en-US" dirty="0">
              <a:latin typeface="+mj-lt"/>
              <a:ea typeface="Amazon Ember Light" charset="0"/>
              <a:cs typeface="Amazon Ember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62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67E4-BDC1-B340-8993-E1E72418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Objetivos do módulo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03B58E-9CA1-F041-8923-2FE03FDD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28175"/>
            <a:ext cx="11504195" cy="4648788"/>
          </a:xfrm>
        </p:spPr>
        <p:txBody>
          <a:bodyPr rtlCol="0"/>
          <a:lstStyle/>
          <a:p>
            <a:pPr marL="0" indent="0" rtl="0">
              <a:buNone/>
            </a:pPr>
            <a:r>
              <a:rPr lang="pt-BR" dirty="0"/>
              <a:t>Ao final deste módulo, você deverá ser capaz de:</a:t>
            </a:r>
            <a:endParaRPr lang="en-US" dirty="0">
              <a:latin typeface="+mn-lt"/>
            </a:endParaRPr>
          </a:p>
          <a:p>
            <a:pPr rtl="0"/>
            <a:r>
              <a:rPr lang="pt-BR" sz="2400" dirty="0">
                <a:latin typeface="+mn-lt"/>
              </a:rPr>
              <a:t>Identificar como se preparar para o exame AWS </a:t>
            </a:r>
            <a:r>
              <a:rPr lang="pt-BR" sz="2400" dirty="0" err="1">
                <a:latin typeface="+mn-lt"/>
              </a:rPr>
              <a:t>Certified</a:t>
            </a:r>
            <a:r>
              <a:rPr lang="pt-BR" sz="2400" dirty="0">
                <a:latin typeface="+mn-lt"/>
              </a:rPr>
              <a:t> </a:t>
            </a:r>
            <a:r>
              <a:rPr lang="pt-BR" sz="2400" dirty="0" err="1">
                <a:latin typeface="+mn-lt"/>
              </a:rPr>
              <a:t>Solutions</a:t>
            </a:r>
            <a:r>
              <a:rPr lang="pt-BR" sz="2400" dirty="0">
                <a:latin typeface="+mn-lt"/>
              </a:rPr>
              <a:t> Architect - </a:t>
            </a:r>
            <a:r>
              <a:rPr lang="pt-BR" sz="2400" dirty="0" err="1">
                <a:latin typeface="+mn-lt"/>
              </a:rPr>
              <a:t>Associate</a:t>
            </a:r>
            <a:endParaRPr lang="pt-BR" sz="2400" dirty="0">
              <a:latin typeface="+mn-lt"/>
            </a:endParaRPr>
          </a:p>
          <a:p>
            <a:pPr rtl="0"/>
            <a:r>
              <a:rPr lang="pt-BR" sz="2400" dirty="0">
                <a:latin typeface="+mn-lt"/>
              </a:rPr>
              <a:t>Identificar onde encontrar recursos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9032A-B193-E649-B33A-8B2DE7FF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24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4B8E0-60AD-514D-93D6-076C58CF7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00" y="2554356"/>
            <a:ext cx="9247414" cy="488498"/>
          </a:xfrm>
        </p:spPr>
        <p:txBody>
          <a:bodyPr rtlCol="0">
            <a:normAutofit/>
          </a:bodyPr>
          <a:lstStyle/>
          <a:p>
            <a:pPr rtl="0"/>
            <a:r>
              <a:rPr lang="pt-BR" b="1">
                <a:latin typeface="+mn-lt"/>
              </a:rPr>
              <a:t>Módulo 15: Conquistar a certificação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000">
                <a:latin typeface="+mj-lt"/>
              </a:rPr>
              <a:t>Seção 1: Recursos do exame de certificação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542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600" dirty="0"/>
              <a:t>Objetivos do domínio 1 do exame </a:t>
            </a:r>
            <a:r>
              <a:rPr lang="pt-BR" sz="3600" dirty="0" smtClean="0"/>
              <a:t/>
            </a:r>
            <a:br>
              <a:rPr lang="pt-BR" sz="3600" dirty="0" smtClean="0"/>
            </a:br>
            <a:r>
              <a:rPr lang="pt-BR" sz="3600" dirty="0" smtClean="0"/>
              <a:t>de </a:t>
            </a:r>
            <a:r>
              <a:rPr lang="pt-BR" sz="3600" dirty="0"/>
              <a:t>certificação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140639-D974-447E-A7C0-0746E1D3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Domínio 1: Projetar arquiteturas resilientes (30%)</a:t>
            </a:r>
          </a:p>
          <a:p>
            <a:pPr marL="0" indent="0" rtl="0">
              <a:buNone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rtl="0">
              <a:buNone/>
            </a:pPr>
            <a:r>
              <a:rPr lang="pt-BR" sz="2400"/>
              <a:t>1.1 Projetar uma solução de arquitetura </a:t>
            </a:r>
            <a:r>
              <a:rPr lang="pt-BR" sz="240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multicamadas</a:t>
            </a:r>
          </a:p>
          <a:p>
            <a:pPr marL="0" indent="0" rtl="0">
              <a:buNone/>
            </a:pPr>
            <a:r>
              <a:rPr lang="pt-BR" sz="2400"/>
              <a:t>1.2 Projetar arquiteturas </a:t>
            </a:r>
            <a:r>
              <a:rPr lang="pt-BR" sz="240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altamente disponíveis</a:t>
            </a:r>
            <a:r>
              <a:rPr lang="pt-BR" sz="2400"/>
              <a:t> e/ou </a:t>
            </a:r>
            <a:r>
              <a:rPr lang="pt-BR" sz="240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tolerantes a falhas</a:t>
            </a:r>
          </a:p>
          <a:p>
            <a:pPr marL="0" indent="0" rtl="0">
              <a:buNone/>
            </a:pPr>
            <a:r>
              <a:rPr lang="pt-BR" sz="2400"/>
              <a:t>1.3 Projetar </a:t>
            </a:r>
            <a:r>
              <a:rPr lang="pt-BR" sz="240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mecanismos de desacoplamento</a:t>
            </a:r>
            <a:r>
              <a:rPr lang="pt-BR" sz="2400"/>
              <a:t> por meio dos serviços da AWS</a:t>
            </a:r>
          </a:p>
          <a:p>
            <a:pPr marL="0" indent="0" rtl="0">
              <a:buNone/>
            </a:pPr>
            <a:r>
              <a:rPr lang="pt-BR" sz="2400"/>
              <a:t>1.4 Escolher o </a:t>
            </a:r>
            <a:r>
              <a:rPr lang="pt-BR" sz="240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armazenamento resiliente</a:t>
            </a:r>
            <a:r>
              <a:rPr lang="pt-BR" sz="2400"/>
              <a:t> adequado</a:t>
            </a:r>
          </a:p>
          <a:p>
            <a:pPr rtl="0"/>
            <a:endParaRPr lang="en-US" dirty="0"/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034F5C5D-7305-4849-9B5F-9866CC05C6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66" y="4271529"/>
            <a:ext cx="1905434" cy="1905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89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600" dirty="0"/>
              <a:t>Objetivos do domínio 2 do exame </a:t>
            </a:r>
            <a:r>
              <a:rPr lang="pt-BR" sz="3600" dirty="0" smtClean="0"/>
              <a:t/>
            </a:r>
            <a:br>
              <a:rPr lang="pt-BR" sz="3600" dirty="0" smtClean="0"/>
            </a:br>
            <a:r>
              <a:rPr lang="pt-BR" sz="3600" dirty="0" smtClean="0"/>
              <a:t>de </a:t>
            </a:r>
            <a:r>
              <a:rPr lang="pt-BR" sz="3600" dirty="0"/>
              <a:t>certificação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BCB04-6685-442C-B8BF-4D21B37C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28175"/>
            <a:ext cx="9841181" cy="4648788"/>
          </a:xfrm>
        </p:spPr>
        <p:txBody>
          <a:bodyPr rtlCol="0"/>
          <a:lstStyle/>
          <a:p>
            <a:pPr marL="0" indent="0" rtl="0">
              <a:buNone/>
            </a:pPr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Domínio 2: Projetar arquiteturas de alta performance (28%)</a:t>
            </a:r>
          </a:p>
          <a:p>
            <a:pPr marL="0" indent="0" rtl="0">
              <a:buNone/>
            </a:pPr>
            <a:endParaRPr lang="en-US" dirty="0"/>
          </a:p>
          <a:p>
            <a:pPr marL="511175" indent="-511175" rtl="0">
              <a:buNone/>
            </a:pPr>
            <a:r>
              <a:rPr lang="pt-BR" sz="2400" dirty="0"/>
              <a:t>2.1 Identificar soluções de </a:t>
            </a:r>
            <a:r>
              <a:rPr lang="pt-BR" sz="24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computação elásticas e escaláveis</a:t>
            </a:r>
            <a:r>
              <a:rPr lang="pt-BR" sz="2400" dirty="0"/>
              <a:t> </a:t>
            </a:r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 smtClean="0"/>
              <a:t>para </a:t>
            </a:r>
            <a:r>
              <a:rPr lang="pt-BR" sz="2400" dirty="0"/>
              <a:t>uma carga de trabalho</a:t>
            </a:r>
          </a:p>
          <a:p>
            <a:pPr marL="511175" indent="-511175" rtl="0">
              <a:buNone/>
            </a:pPr>
            <a:r>
              <a:rPr lang="pt-BR" sz="2400" dirty="0"/>
              <a:t>2.2 Selecionar soluções de </a:t>
            </a:r>
            <a:r>
              <a:rPr lang="pt-BR" sz="24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armazenamento escaláveis e de alta performance</a:t>
            </a:r>
            <a:r>
              <a:rPr lang="pt-BR" sz="2400" dirty="0"/>
              <a:t> para uma carga de trabalho</a:t>
            </a:r>
          </a:p>
          <a:p>
            <a:pPr marL="511175" indent="-511175" rtl="0">
              <a:buNone/>
            </a:pPr>
            <a:r>
              <a:rPr lang="pt-BR" sz="2400" dirty="0"/>
              <a:t>2.3 Selecionar soluções de </a:t>
            </a:r>
            <a:r>
              <a:rPr lang="pt-BR" sz="24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redes de alta performance</a:t>
            </a:r>
            <a:r>
              <a:rPr lang="pt-BR" sz="2400" dirty="0"/>
              <a:t> para uma </a:t>
            </a:r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 smtClean="0"/>
              <a:t>carga </a:t>
            </a:r>
            <a:r>
              <a:rPr lang="pt-BR" sz="2400" dirty="0"/>
              <a:t>de trabalho</a:t>
            </a:r>
          </a:p>
          <a:p>
            <a:pPr marL="511175" indent="-511175" rtl="0">
              <a:buNone/>
            </a:pPr>
            <a:r>
              <a:rPr lang="pt-BR" sz="2400" dirty="0"/>
              <a:t>2.4 Escolher soluções de </a:t>
            </a:r>
            <a:r>
              <a:rPr lang="pt-BR" sz="24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banco de dados de alta performance</a:t>
            </a:r>
            <a:r>
              <a:rPr lang="pt-BR" sz="2400" dirty="0"/>
              <a:t> </a:t>
            </a:r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 smtClean="0"/>
              <a:t>para </a:t>
            </a:r>
            <a:r>
              <a:rPr lang="pt-BR" sz="2400" dirty="0"/>
              <a:t>uma carga de trabalho</a:t>
            </a:r>
            <a:endParaRPr lang="en-US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6573CA5A-A74D-4A12-86AB-572A199E9F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66" y="4271529"/>
            <a:ext cx="1905434" cy="1905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641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600" dirty="0"/>
              <a:t>Objetivos do domínio 3 do exame </a:t>
            </a:r>
            <a:r>
              <a:rPr lang="pt-BR" sz="3600" dirty="0" smtClean="0"/>
              <a:t/>
            </a:r>
            <a:br>
              <a:rPr lang="pt-BR" sz="3600" dirty="0" smtClean="0"/>
            </a:br>
            <a:r>
              <a:rPr lang="pt-BR" sz="3600" dirty="0" smtClean="0"/>
              <a:t>de </a:t>
            </a:r>
            <a:r>
              <a:rPr lang="pt-BR" sz="3600" dirty="0"/>
              <a:t>certificação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3D4AE5-D3BC-4CB2-B29E-3B6307965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4648788"/>
          </a:xfrm>
        </p:spPr>
        <p:txBody>
          <a:bodyPr rtlCol="0"/>
          <a:lstStyle/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Domínio 3: Projetar aplicações e arquiteturas seguras (24%)</a:t>
            </a:r>
          </a:p>
          <a:p>
            <a:pPr marL="0" indent="0" rtl="0">
              <a:buNone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rtl="0">
              <a:buNone/>
            </a:pPr>
            <a:r>
              <a:rPr lang="pt-BR" sz="2400"/>
              <a:t>3.1 Projetar o </a:t>
            </a:r>
            <a:r>
              <a:rPr lang="pt-BR" sz="240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acesso seguro</a:t>
            </a:r>
            <a:r>
              <a:rPr lang="pt-BR" sz="2400"/>
              <a:t> aos recursos da AWS</a:t>
            </a:r>
          </a:p>
          <a:p>
            <a:pPr marL="0" indent="0" rtl="0">
              <a:buNone/>
            </a:pPr>
            <a:r>
              <a:rPr lang="pt-BR" sz="2400"/>
              <a:t>3.2 Projetar </a:t>
            </a:r>
            <a:r>
              <a:rPr lang="pt-BR" sz="240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camadas seguras de aplicações</a:t>
            </a:r>
          </a:p>
          <a:p>
            <a:pPr marL="0" indent="0" rtl="0">
              <a:buNone/>
            </a:pPr>
            <a:r>
              <a:rPr lang="pt-BR" sz="2400"/>
              <a:t>3.3 Selecionar as </a:t>
            </a:r>
            <a:r>
              <a:rPr lang="pt-BR" sz="240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opções de segurança de dados</a:t>
            </a:r>
            <a:r>
              <a:rPr lang="pt-BR" sz="2400"/>
              <a:t> apropriadas</a:t>
            </a:r>
            <a:endParaRPr lang="en-US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B3F07D61-63D0-46D7-985A-5B401A87A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66" y="4271529"/>
            <a:ext cx="1905434" cy="1905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221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600" dirty="0"/>
              <a:t>Objetivos do domínio 4 do exame </a:t>
            </a:r>
            <a:r>
              <a:rPr lang="pt-BR" sz="3600" dirty="0" smtClean="0"/>
              <a:t/>
            </a:r>
            <a:br>
              <a:rPr lang="pt-BR" sz="3600" dirty="0" smtClean="0"/>
            </a:br>
            <a:r>
              <a:rPr lang="pt-BR" sz="3600" dirty="0" smtClean="0"/>
              <a:t>de </a:t>
            </a:r>
            <a:r>
              <a:rPr lang="pt-BR" sz="3600" dirty="0"/>
              <a:t>certificação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BE110-3607-472F-9EC3-B77B215C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Domínio 4: Projetar arquiteturas econômicas (18%)</a:t>
            </a:r>
          </a:p>
          <a:p>
            <a:pPr marL="0" indent="0" rtl="0">
              <a:buNone/>
            </a:pPr>
            <a:endParaRPr lang="en-US" dirty="0"/>
          </a:p>
          <a:p>
            <a:pPr marL="0" indent="0" rtl="0">
              <a:buNone/>
            </a:pPr>
            <a:r>
              <a:rPr lang="pt-BR" sz="2400"/>
              <a:t>4.1 Identificar soluções </a:t>
            </a:r>
            <a:r>
              <a:rPr lang="pt-BR" sz="240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econômicas de armazenamento</a:t>
            </a:r>
          </a:p>
          <a:p>
            <a:pPr marL="0" indent="0" rtl="0">
              <a:buNone/>
            </a:pPr>
            <a:r>
              <a:rPr lang="pt-BR" sz="2400"/>
              <a:t>4.2 Identificar serviços </a:t>
            </a:r>
            <a:r>
              <a:rPr lang="pt-BR" sz="240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econômicos de computação e banco de dados</a:t>
            </a:r>
          </a:p>
          <a:p>
            <a:pPr marL="0" indent="0" rtl="0">
              <a:buNone/>
            </a:pPr>
            <a:r>
              <a:rPr lang="pt-BR" sz="2400"/>
              <a:t>4.3 Projetar arquiteturas </a:t>
            </a:r>
            <a:r>
              <a:rPr lang="pt-BR" sz="240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 rede com otimização de custos</a:t>
            </a:r>
            <a:endParaRPr lang="en-US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04092B53-38B6-4CE8-A70A-E296BDD9A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66" y="4271529"/>
            <a:ext cx="1905434" cy="1905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372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Guia do exame e perguntas simuladas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72E0D-593F-4D95-9D80-27852FCD4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11" y="1524000"/>
            <a:ext cx="4781866" cy="42189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E3E3AD-0123-45E2-83D4-25BE997BE235}"/>
              </a:ext>
            </a:extLst>
          </p:cNvPr>
          <p:cNvSpPr txBox="1"/>
          <p:nvPr/>
        </p:nvSpPr>
        <p:spPr>
          <a:xfrm>
            <a:off x="2368263" y="5702972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Guia do exame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F2B0F10-0524-42F2-8CE3-3941FB7FF4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/>
          <a:stretch>
            <a:fillRect/>
          </a:stretch>
        </p:blipFill>
        <p:spPr>
          <a:xfrm>
            <a:off x="6694295" y="1564000"/>
            <a:ext cx="4684771" cy="4138972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155FD5-1EED-455A-9176-20EF16CCFAC6}"/>
              </a:ext>
            </a:extLst>
          </p:cNvPr>
          <p:cNvSpPr txBox="1"/>
          <p:nvPr/>
        </p:nvSpPr>
        <p:spPr>
          <a:xfrm>
            <a:off x="7040782" y="5702972"/>
            <a:ext cx="3991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pt-BR" sz="28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Perguntas simuladas do exame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87C0-BCFD-EC45-8B35-DC9C93912BA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pPr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286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qJFqUAbJ"/>
  <p:tag name="ARTICULATE_SLIDE_THUMBNAIL_REFRESH" val="1"/>
  <p:tag name="ARTICULATE_SLIDE_COUNT" val="3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Training and Certification 1">
      <a:dk1>
        <a:srgbClr val="000000"/>
      </a:dk1>
      <a:lt1>
        <a:srgbClr val="FFFFFF"/>
      </a:lt1>
      <a:dk2>
        <a:srgbClr val="36C2B3"/>
      </a:dk2>
      <a:lt2>
        <a:srgbClr val="FFFFFF"/>
      </a:lt2>
      <a:accent1>
        <a:srgbClr val="232F3E"/>
      </a:accent1>
      <a:accent2>
        <a:srgbClr val="D5DBDB"/>
      </a:accent2>
      <a:accent3>
        <a:srgbClr val="36C2B3"/>
      </a:accent3>
      <a:accent4>
        <a:srgbClr val="1CC9F7"/>
      </a:accent4>
      <a:accent5>
        <a:srgbClr val="4D27AA"/>
      </a:accent5>
      <a:accent6>
        <a:srgbClr val="E617E6"/>
      </a:accent6>
      <a:hlink>
        <a:srgbClr val="1CC9F7"/>
      </a:hlink>
      <a:folHlink>
        <a:srgbClr val="232F3E"/>
      </a:folHlink>
    </a:clrScheme>
    <a:fontScheme name="Custom 1">
      <a:majorFont>
        <a:latin typeface="Amazon Ember Light"/>
        <a:ea typeface=""/>
        <a:cs typeface=""/>
      </a:majorFont>
      <a:minorFont>
        <a:latin typeface="Amazon Emb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dirty="0" err="1" smtClean="0">
            <a:latin typeface="Amazon Ember Light" panose="020B0403020204020204" pitchFamily="34" charset="0"/>
            <a:ea typeface="Amazon Ember Light" panose="020B0403020204020204" pitchFamily="34" charset="0"/>
            <a:cs typeface="Amazon Ember Light" panose="020B04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ademy_2019_Accessible" id="{0B1EFAAE-1898-4168-A8E4-48C906B750E4}" vid="{0BAE7003-4F32-4828-986F-3F3EE3E6BA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2381</Words>
  <Application>Microsoft Office PowerPoint</Application>
  <PresentationFormat>Widescreen</PresentationFormat>
  <Paragraphs>243</Paragraphs>
  <Slides>28</Slides>
  <Notes>28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Amazon Ember</vt:lpstr>
      <vt:lpstr>Amazon Ember Light</vt:lpstr>
      <vt:lpstr>Arial</vt:lpstr>
      <vt:lpstr>Calibri</vt:lpstr>
      <vt:lpstr>Lucida Console</vt:lpstr>
      <vt:lpstr>Office Theme</vt:lpstr>
      <vt:lpstr>Módulo 15: Conquistar a certificação</vt:lpstr>
      <vt:lpstr>Visão geral do módulo</vt:lpstr>
      <vt:lpstr>Objetivos do módulo</vt:lpstr>
      <vt:lpstr>Seção 1: Recursos do exame de certificação</vt:lpstr>
      <vt:lpstr>Objetivos do domínio 1 do exame  de certificação</vt:lpstr>
      <vt:lpstr>Objetivos do domínio 2 do exame  de certificação</vt:lpstr>
      <vt:lpstr>Objetivos do domínio 3 do exame  de certificação</vt:lpstr>
      <vt:lpstr>Objetivos do domínio 4 do exame  de certificação</vt:lpstr>
      <vt:lpstr>Guia do exame e perguntas simuladas</vt:lpstr>
      <vt:lpstr>Treinamento de preparação  para exames</vt:lpstr>
      <vt:lpstr>Simulado</vt:lpstr>
      <vt:lpstr>Whitepapers e guias da AWS</vt:lpstr>
      <vt:lpstr>AWS Well-Architected Framework</vt:lpstr>
      <vt:lpstr>Perguntas frequentes da AWS</vt:lpstr>
      <vt:lpstr>Seção 2: Recursos adicionais</vt:lpstr>
      <vt:lpstr>Documentação da AWS</vt:lpstr>
      <vt:lpstr>Série de vídeos This is My Architecture</vt:lpstr>
      <vt:lpstr>AWS Cloud Adoption Framework</vt:lpstr>
      <vt:lpstr>Nada substitui a experiência prática.</vt:lpstr>
      <vt:lpstr>Laboratórios autoguiados</vt:lpstr>
      <vt:lpstr>AWS Quick Starts</vt:lpstr>
      <vt:lpstr>Tutoriais de conceitos básicos</vt:lpstr>
      <vt:lpstr>Projeto de conclusão de curso opcional</vt:lpstr>
      <vt:lpstr>Projeto de conclusão de curso: Requisitos do cliente </vt:lpstr>
      <vt:lpstr>Projeto de conclusão de curso: Recursos </vt:lpstr>
      <vt:lpstr>Conclusão do módulo</vt:lpstr>
      <vt:lpstr>Resumo do módulo                                                     </vt:lpstr>
      <vt:lpstr>Agradecemos sua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Mohr</dc:creator>
  <cp:keywords>v1.0</cp:keywords>
  <cp:lastModifiedBy>Chen, Yue</cp:lastModifiedBy>
  <cp:revision>227</cp:revision>
  <cp:lastPrinted>2018-12-10T23:37:28Z</cp:lastPrinted>
  <dcterms:created xsi:type="dcterms:W3CDTF">2019-09-16T17:01:53Z</dcterms:created>
  <dcterms:modified xsi:type="dcterms:W3CDTF">2021-03-30T08:03:30Z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373078B8-3778-4BED-93CE-B8FC9DC9BD60</vt:lpwstr>
  </property>
  <property fmtid="{D5CDD505-2E9C-101B-9397-08002B2CF9AE}" pid="3" name="ArticulatePath">
    <vt:lpwstr>NEW 2019_TO TEST</vt:lpwstr>
  </property>
</Properties>
</file>